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notesMasterIdLst>
    <p:notesMasterId r:id="rId58"/>
  </p:notesMasterIdLst>
  <p:handoutMasterIdLst>
    <p:handoutMasterId r:id="rId59"/>
  </p:handoutMasterIdLst>
  <p:sldIdLst>
    <p:sldId id="287" r:id="rId2"/>
    <p:sldId id="328" r:id="rId3"/>
    <p:sldId id="434" r:id="rId4"/>
    <p:sldId id="435" r:id="rId5"/>
    <p:sldId id="436" r:id="rId6"/>
    <p:sldId id="2608" r:id="rId7"/>
    <p:sldId id="2563" r:id="rId8"/>
    <p:sldId id="2562" r:id="rId9"/>
    <p:sldId id="2607" r:id="rId10"/>
    <p:sldId id="358" r:id="rId11"/>
    <p:sldId id="329" r:id="rId12"/>
    <p:sldId id="331" r:id="rId13"/>
    <p:sldId id="332" r:id="rId14"/>
    <p:sldId id="333" r:id="rId15"/>
    <p:sldId id="394" r:id="rId16"/>
    <p:sldId id="359" r:id="rId17"/>
    <p:sldId id="334" r:id="rId18"/>
    <p:sldId id="395" r:id="rId19"/>
    <p:sldId id="396" r:id="rId20"/>
    <p:sldId id="397" r:id="rId21"/>
    <p:sldId id="398" r:id="rId22"/>
    <p:sldId id="399" r:id="rId23"/>
    <p:sldId id="400" r:id="rId24"/>
    <p:sldId id="401" r:id="rId25"/>
    <p:sldId id="433" r:id="rId26"/>
    <p:sldId id="402" r:id="rId27"/>
    <p:sldId id="403" r:id="rId28"/>
    <p:sldId id="404" r:id="rId29"/>
    <p:sldId id="405" r:id="rId30"/>
    <p:sldId id="406" r:id="rId31"/>
    <p:sldId id="407" r:id="rId32"/>
    <p:sldId id="408" r:id="rId33"/>
    <p:sldId id="409" r:id="rId34"/>
    <p:sldId id="410" r:id="rId35"/>
    <p:sldId id="411" r:id="rId36"/>
    <p:sldId id="413" r:id="rId37"/>
    <p:sldId id="414" r:id="rId38"/>
    <p:sldId id="412" r:id="rId39"/>
    <p:sldId id="415" r:id="rId40"/>
    <p:sldId id="416" r:id="rId41"/>
    <p:sldId id="432" r:id="rId42"/>
    <p:sldId id="417" r:id="rId43"/>
    <p:sldId id="420" r:id="rId44"/>
    <p:sldId id="418" r:id="rId45"/>
    <p:sldId id="419" r:id="rId46"/>
    <p:sldId id="421" r:id="rId47"/>
    <p:sldId id="422" r:id="rId48"/>
    <p:sldId id="423" r:id="rId49"/>
    <p:sldId id="425" r:id="rId50"/>
    <p:sldId id="426" r:id="rId51"/>
    <p:sldId id="427" r:id="rId52"/>
    <p:sldId id="428" r:id="rId53"/>
    <p:sldId id="429" r:id="rId54"/>
    <p:sldId id="430" r:id="rId55"/>
    <p:sldId id="431" r:id="rId56"/>
    <p:sldId id="2609" r:id="rId57"/>
  </p:sldIdLst>
  <p:sldSz cx="9144000" cy="6858000" type="screen4x3"/>
  <p:notesSz cx="7010400" cy="9296400"/>
  <p:defaultTextStyle>
    <a:defPPr>
      <a:defRPr lang="en-US"/>
    </a:defPPr>
    <a:lvl1pPr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5pPr>
    <a:lvl6pPr marL="2286000" algn="l" defTabSz="914400" rtl="0" eaLnBrk="1" latinLnBrk="0" hangingPunct="1">
      <a:defRPr sz="2600" kern="1200">
        <a:solidFill>
          <a:schemeClr val="tx1"/>
        </a:solidFill>
        <a:latin typeface="Arial" panose="020B0604020202020204" pitchFamily="34" charset="0"/>
        <a:ea typeface="+mn-ea"/>
        <a:cs typeface="+mn-cs"/>
      </a:defRPr>
    </a:lvl6pPr>
    <a:lvl7pPr marL="2743200" algn="l" defTabSz="914400" rtl="0" eaLnBrk="1" latinLnBrk="0" hangingPunct="1">
      <a:defRPr sz="2600" kern="1200">
        <a:solidFill>
          <a:schemeClr val="tx1"/>
        </a:solidFill>
        <a:latin typeface="Arial" panose="020B0604020202020204" pitchFamily="34" charset="0"/>
        <a:ea typeface="+mn-ea"/>
        <a:cs typeface="+mn-cs"/>
      </a:defRPr>
    </a:lvl7pPr>
    <a:lvl8pPr marL="3200400" algn="l" defTabSz="914400" rtl="0" eaLnBrk="1" latinLnBrk="0" hangingPunct="1">
      <a:defRPr sz="2600" kern="1200">
        <a:solidFill>
          <a:schemeClr val="tx1"/>
        </a:solidFill>
        <a:latin typeface="Arial" panose="020B0604020202020204" pitchFamily="34" charset="0"/>
        <a:ea typeface="+mn-ea"/>
        <a:cs typeface="+mn-cs"/>
      </a:defRPr>
    </a:lvl8pPr>
    <a:lvl9pPr marL="3657600" algn="l" defTabSz="914400" rtl="0" eaLnBrk="1" latinLnBrk="0" hangingPunct="1">
      <a:defRPr sz="2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FFFF"/>
    <a:srgbClr val="A41C5A"/>
    <a:srgbClr val="8C1C2C"/>
    <a:srgbClr val="CDCCC5"/>
    <a:srgbClr val="B8B6AC"/>
    <a:srgbClr val="00FF00"/>
    <a:srgbClr val="079D2B"/>
    <a:srgbClr val="67AEE0"/>
    <a:srgbClr val="FF8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4" autoAdjust="0"/>
    <p:restoredTop sz="95274" autoAdjust="0"/>
  </p:normalViewPr>
  <p:slideViewPr>
    <p:cSldViewPr snapToGrid="0">
      <p:cViewPr varScale="1">
        <p:scale>
          <a:sx n="114" d="100"/>
          <a:sy n="114" d="100"/>
        </p:scale>
        <p:origin x="1320" y="102"/>
      </p:cViewPr>
      <p:guideLst>
        <p:guide orient="horz" pos="2160"/>
        <p:guide pos="2880"/>
      </p:guideLst>
    </p:cSldViewPr>
  </p:slideViewPr>
  <p:notesTextViewPr>
    <p:cViewPr>
      <p:scale>
        <a:sx n="3" d="2"/>
        <a:sy n="3" d="2"/>
      </p:scale>
      <p:origin x="0" y="0"/>
    </p:cViewPr>
  </p:notesTextViewPr>
  <p:notesViewPr>
    <p:cSldViewPr snapToGrid="0">
      <p:cViewPr varScale="1">
        <p:scale>
          <a:sx n="81" d="100"/>
          <a:sy n="81" d="100"/>
        </p:scale>
        <p:origin x="-1428" y="-90"/>
      </p:cViewPr>
      <p:guideLst>
        <p:guide orient="horz" pos="2928"/>
        <p:guide pos="2208"/>
      </p:guideLst>
    </p:cSldViewPr>
  </p:notes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spcBef>
                <a:spcPct val="0"/>
              </a:spcBef>
              <a:buClrTx/>
              <a:buSzTx/>
              <a:buFontTx/>
              <a:buNone/>
              <a:defRPr sz="1200">
                <a:latin typeface="Arial" charset="0"/>
              </a:defRPr>
            </a:lvl1pPr>
          </a:lstStyle>
          <a:p>
            <a:pPr>
              <a:defRPr/>
            </a:pPr>
            <a:endParaRPr lang="en-US"/>
          </a:p>
        </p:txBody>
      </p:sp>
      <p:sp>
        <p:nvSpPr>
          <p:cNvPr id="3481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spcBef>
                <a:spcPct val="0"/>
              </a:spcBef>
              <a:buClrTx/>
              <a:buSzTx/>
              <a:buFontTx/>
              <a:buNone/>
              <a:defRPr sz="1200">
                <a:latin typeface="Arial" charset="0"/>
              </a:defRPr>
            </a:lvl1pPr>
          </a:lstStyle>
          <a:p>
            <a:pPr>
              <a:defRPr/>
            </a:pPr>
            <a:endParaRPr lang="en-US"/>
          </a:p>
        </p:txBody>
      </p:sp>
      <p:sp>
        <p:nvSpPr>
          <p:cNvPr id="3482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spcBef>
                <a:spcPct val="0"/>
              </a:spcBef>
              <a:buClrTx/>
              <a:buSzTx/>
              <a:buFontTx/>
              <a:buNone/>
              <a:defRPr sz="1200">
                <a:latin typeface="Arial" charset="0"/>
              </a:defRPr>
            </a:lvl1pPr>
          </a:lstStyle>
          <a:p>
            <a:pPr>
              <a:defRPr/>
            </a:pPr>
            <a:endParaRPr lang="en-US"/>
          </a:p>
        </p:txBody>
      </p:sp>
      <p:sp>
        <p:nvSpPr>
          <p:cNvPr id="3482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spcBef>
                <a:spcPct val="0"/>
              </a:spcBef>
              <a:buClrTx/>
              <a:buSzTx/>
              <a:buFontTx/>
              <a:buNone/>
              <a:defRPr sz="1200"/>
            </a:lvl1pPr>
          </a:lstStyle>
          <a:p>
            <a:pPr>
              <a:defRPr/>
            </a:pPr>
            <a:fld id="{AF49B822-08B8-48F4-BF55-325E0693AEEB}" type="slidenum">
              <a:rPr lang="en-US" altLang="en-US"/>
              <a:pPr>
                <a:defRPr/>
              </a:pPr>
              <a:t>‹nº›</a:t>
            </a:fld>
            <a:endParaRPr lang="en-US" altLang="en-US"/>
          </a:p>
        </p:txBody>
      </p:sp>
    </p:spTree>
    <p:extLst>
      <p:ext uri="{BB962C8B-B14F-4D97-AF65-F5344CB8AC3E}">
        <p14:creationId xmlns:p14="http://schemas.microsoft.com/office/powerpoint/2010/main" val="2566530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spcBef>
                <a:spcPct val="0"/>
              </a:spcBef>
              <a:buClrTx/>
              <a:buSzTx/>
              <a:buFontTx/>
              <a:buNone/>
              <a:defRPr sz="1200">
                <a:latin typeface="Arial" charset="0"/>
              </a:defRPr>
            </a:lvl1pPr>
          </a:lstStyle>
          <a:p>
            <a:pPr>
              <a:defRPr/>
            </a:pPr>
            <a:endParaRPr lang="en-US"/>
          </a:p>
        </p:txBody>
      </p:sp>
      <p:sp>
        <p:nvSpPr>
          <p:cNvPr id="266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spcBef>
                <a:spcPct val="0"/>
              </a:spcBef>
              <a:buClrTx/>
              <a:buSzTx/>
              <a:buFontTx/>
              <a:buNone/>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spcBef>
                <a:spcPct val="0"/>
              </a:spcBef>
              <a:buClrTx/>
              <a:buSzTx/>
              <a:buFontTx/>
              <a:buNone/>
              <a:defRPr sz="1200">
                <a:latin typeface="Arial" charset="0"/>
              </a:defRPr>
            </a:lvl1pPr>
          </a:lstStyle>
          <a:p>
            <a:pPr>
              <a:defRPr/>
            </a:pPr>
            <a:endParaRPr lang="en-US"/>
          </a:p>
        </p:txBody>
      </p:sp>
      <p:sp>
        <p:nvSpPr>
          <p:cNvPr id="266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spcBef>
                <a:spcPct val="0"/>
              </a:spcBef>
              <a:buClrTx/>
              <a:buSzTx/>
              <a:buFontTx/>
              <a:buNone/>
              <a:defRPr sz="1200"/>
            </a:lvl1pPr>
          </a:lstStyle>
          <a:p>
            <a:pPr>
              <a:defRPr/>
            </a:pPr>
            <a:fld id="{F3C21275-5C8B-4720-B353-E39780FE0458}" type="slidenum">
              <a:rPr lang="en-US" altLang="en-US"/>
              <a:pPr>
                <a:defRPr/>
              </a:pPr>
              <a:t>‹nº›</a:t>
            </a:fld>
            <a:endParaRPr lang="en-US" altLang="en-US"/>
          </a:p>
        </p:txBody>
      </p:sp>
    </p:spTree>
    <p:extLst>
      <p:ext uri="{BB962C8B-B14F-4D97-AF65-F5344CB8AC3E}">
        <p14:creationId xmlns:p14="http://schemas.microsoft.com/office/powerpoint/2010/main" val="10015700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1</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3457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12</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7213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13</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420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14</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8299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15</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2872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17</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8472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18</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4810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19</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2417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20</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2906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21</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7674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22</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302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2</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8781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23</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2277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24</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2745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26</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219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27</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1886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28</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209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29</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8118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30</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470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31</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6150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32</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201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33</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6041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4</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09000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34</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19908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35</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14160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36</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952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37</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666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38</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82849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39</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23328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40</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11416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42</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7783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43</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88365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44</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927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5</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8614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45</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01415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46</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39074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47</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37283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48</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32778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49</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6872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50</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8647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51</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00357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52</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3659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53</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64318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54</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8779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ES" dirty="0"/>
              <a:t>La aplicación nueva móvil.</a:t>
            </a:r>
            <a:endParaRPr lang="en-US" dirty="0"/>
          </a:p>
        </p:txBody>
      </p:sp>
      <p:sp>
        <p:nvSpPr>
          <p:cNvPr id="4" name="Slide Number Placeholder 3"/>
          <p:cNvSpPr>
            <a:spLocks noGrp="1"/>
          </p:cNvSpPr>
          <p:nvPr>
            <p:ph type="sldNum" sz="quarter" idx="5"/>
          </p:nvPr>
        </p:nvSpPr>
        <p:spPr/>
        <p:txBody>
          <a:bodyPr/>
          <a:lstStyle/>
          <a:p>
            <a:fld id="{82574327-5DFD-4FC3-BABE-15CF706A075D}" type="slidenum">
              <a:rPr lang="en-US" smtClean="0"/>
              <a:t>6</a:t>
            </a:fld>
            <a:endParaRPr lang="en-US"/>
          </a:p>
        </p:txBody>
      </p:sp>
    </p:spTree>
    <p:extLst>
      <p:ext uri="{BB962C8B-B14F-4D97-AF65-F5344CB8AC3E}">
        <p14:creationId xmlns:p14="http://schemas.microsoft.com/office/powerpoint/2010/main" val="5172667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55</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3008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Queremos que sea una experiencia de usuario simple y agradable, así que eso es genial! </a:t>
            </a:r>
          </a:p>
          <a:p>
            <a:r>
              <a:rPr lang="es-ES" dirty="0"/>
              <a:t>El objetivo no es recrear la versión web en una aplicación móvil, por lo que ya podemos contestar algunas de las preguntas: </a:t>
            </a:r>
          </a:p>
          <a:p>
            <a:r>
              <a:rPr lang="es-ES" dirty="0"/>
              <a:t>- por qué no incluiste la búsqueda avanzada?</a:t>
            </a:r>
          </a:p>
          <a:p>
            <a:r>
              <a:rPr lang="es-ES" dirty="0"/>
              <a:t>- o por qué no pusiste la función X, Y o Z?</a:t>
            </a:r>
          </a:p>
          <a:p>
            <a:r>
              <a:rPr lang="es-ES" dirty="0"/>
              <a:t>Es porque hicimos un equilibrio: </a:t>
            </a:r>
          </a:p>
          <a:p>
            <a:r>
              <a:rPr lang="es-ES" dirty="0"/>
              <a:t>“- Oye, queremos una aplicación rápida y ligera que pueda ser usada con integridad, pero no saturado con las necesidades que obtenemos de la web con todas las características y funcionalidades”</a:t>
            </a:r>
          </a:p>
          <a:p>
            <a:endParaRPr lang="es-ES" dirty="0"/>
          </a:p>
          <a:p>
            <a:r>
              <a:rPr lang="es-ES" dirty="0"/>
              <a:t>Así que estamos tratando de lograr ese equilibrio y puedes ver que hay búsqueda simple, búsquedas recientes, ser capaz de guardar sus elementos pudiendo filtrar texto completo, acceder rápido al texto, sugestión de otros temas que pueden ser de interés, o sea, generar más exploración y más investigación creativa.</a:t>
            </a:r>
            <a:endParaRPr lang="en-US" dirty="0"/>
          </a:p>
          <a:p>
            <a:endParaRPr lang="en-US" dirty="0"/>
          </a:p>
        </p:txBody>
      </p:sp>
      <p:sp>
        <p:nvSpPr>
          <p:cNvPr id="4" name="Slide Number Placeholder 3"/>
          <p:cNvSpPr>
            <a:spLocks noGrp="1"/>
          </p:cNvSpPr>
          <p:nvPr>
            <p:ph type="sldNum" sz="quarter" idx="5"/>
          </p:nvPr>
        </p:nvSpPr>
        <p:spPr/>
        <p:txBody>
          <a:bodyPr/>
          <a:lstStyle/>
          <a:p>
            <a:fld id="{82574327-5DFD-4FC3-BABE-15CF706A075D}" type="slidenum">
              <a:rPr lang="en-US" smtClean="0"/>
              <a:t>7</a:t>
            </a:fld>
            <a:endParaRPr lang="en-US"/>
          </a:p>
        </p:txBody>
      </p:sp>
    </p:spTree>
    <p:extLst>
      <p:ext uri="{BB962C8B-B14F-4D97-AF65-F5344CB8AC3E}">
        <p14:creationId xmlns:p14="http://schemas.microsoft.com/office/powerpoint/2010/main" val="300307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321" indent="-180321">
              <a:buFont typeface="Arial" panose="020B0604020202020204" pitchFamily="34" charset="0"/>
              <a:buChar char="•"/>
            </a:pPr>
            <a:endParaRPr lang="en-US" dirty="0"/>
          </a:p>
          <a:p>
            <a:r>
              <a:rPr lang="es-ES" dirty="0"/>
              <a:t>Esta pantalla es muy buena, pues muestra:</a:t>
            </a:r>
          </a:p>
          <a:p>
            <a:r>
              <a:rPr lang="es-ES" dirty="0"/>
              <a:t>“Oye: has estado aquí antes y cuando hiciste algunas búsquedas, sabíamos cuales eran los encabezados de materia para esas búsquedas”, </a:t>
            </a:r>
          </a:p>
          <a:p>
            <a:r>
              <a:rPr lang="es-ES" dirty="0"/>
              <a:t>por lo que la APP empieza a sugerir otros temas que pueden ser de interés, lo que generará más exploración y más investigación creativa.</a:t>
            </a:r>
            <a:endParaRPr lang="en-US" dirty="0"/>
          </a:p>
        </p:txBody>
      </p:sp>
      <p:sp>
        <p:nvSpPr>
          <p:cNvPr id="4" name="Slide Number Placeholder 3"/>
          <p:cNvSpPr>
            <a:spLocks noGrp="1"/>
          </p:cNvSpPr>
          <p:nvPr>
            <p:ph type="sldNum" sz="quarter" idx="5"/>
          </p:nvPr>
        </p:nvSpPr>
        <p:spPr/>
        <p:txBody>
          <a:bodyPr/>
          <a:lstStyle/>
          <a:p>
            <a:fld id="{82574327-5DFD-4FC3-BABE-15CF706A075D}" type="slidenum">
              <a:rPr lang="en-US" smtClean="0"/>
              <a:t>8</a:t>
            </a:fld>
            <a:endParaRPr lang="en-US"/>
          </a:p>
        </p:txBody>
      </p:sp>
    </p:spTree>
    <p:extLst>
      <p:ext uri="{BB962C8B-B14F-4D97-AF65-F5344CB8AC3E}">
        <p14:creationId xmlns:p14="http://schemas.microsoft.com/office/powerpoint/2010/main" val="2058613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321" indent="-180321">
              <a:buFont typeface="Arial" panose="020B0604020202020204" pitchFamily="34" charset="0"/>
              <a:buChar char="•"/>
            </a:pPr>
            <a:endParaRPr lang="en-US" dirty="0"/>
          </a:p>
          <a:p>
            <a:r>
              <a:rPr lang="es-ES" dirty="0"/>
              <a:t>Esta pantalla es muy buena, pues muestra:</a:t>
            </a:r>
          </a:p>
          <a:p>
            <a:r>
              <a:rPr lang="es-ES" dirty="0"/>
              <a:t>“Oye: has estado aquí antes y cuando hiciste algunas búsquedas, sabíamos cuales eran los encabezados de materia para esas búsquedas”, </a:t>
            </a:r>
          </a:p>
          <a:p>
            <a:r>
              <a:rPr lang="es-ES" dirty="0"/>
              <a:t>por lo que la APP empieza a sugerir otros temas que pueden ser de interés, lo que generará más exploración y más investigación creativa.</a:t>
            </a:r>
            <a:endParaRPr lang="en-US" dirty="0"/>
          </a:p>
        </p:txBody>
      </p:sp>
      <p:sp>
        <p:nvSpPr>
          <p:cNvPr id="4" name="Slide Number Placeholder 3"/>
          <p:cNvSpPr>
            <a:spLocks noGrp="1"/>
          </p:cNvSpPr>
          <p:nvPr>
            <p:ph type="sldNum" sz="quarter" idx="5"/>
          </p:nvPr>
        </p:nvSpPr>
        <p:spPr/>
        <p:txBody>
          <a:bodyPr/>
          <a:lstStyle/>
          <a:p>
            <a:fld id="{82574327-5DFD-4FC3-BABE-15CF706A075D}" type="slidenum">
              <a:rPr lang="en-US" smtClean="0"/>
              <a:t>9</a:t>
            </a:fld>
            <a:endParaRPr lang="en-US"/>
          </a:p>
        </p:txBody>
      </p:sp>
    </p:spTree>
    <p:extLst>
      <p:ext uri="{BB962C8B-B14F-4D97-AF65-F5344CB8AC3E}">
        <p14:creationId xmlns:p14="http://schemas.microsoft.com/office/powerpoint/2010/main" val="963569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11</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9703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
                <a:schemeClr val="accent2"/>
              </a:buClr>
              <a:buSzPct val="70000"/>
              <a:buFont typeface="Wingdings" panose="05000000000000000000" pitchFamily="2" charset="2"/>
              <a:buNone/>
              <a:tabLst/>
              <a:defRPr/>
            </a:pPr>
            <a:r>
              <a:rPr lang="en-US" altLang="en-US" sz="1200" dirty="0">
                <a:solidFill>
                  <a:srgbClr val="FFFFFF"/>
                </a:solidFill>
                <a:latin typeface="Arial" panose="020B0604020202020204" pitchFamily="34" charset="0"/>
              </a:rPr>
              <a:t>connect.ebsco.com</a:t>
            </a: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endParaRPr lang="en-US" altLang="en-US"/>
          </a:p>
        </p:txBody>
      </p:sp>
      <p:sp>
        <p:nvSpPr>
          <p:cNvPr id="16" name="Footer Placeholder 16"/>
          <p:cNvSpPr>
            <a:spLocks noGrp="1"/>
          </p:cNvSpPr>
          <p:nvPr>
            <p:ph type="ftr" sz="quarter" idx="11"/>
          </p:nvPr>
        </p:nvSpPr>
        <p:spPr/>
        <p:txBody>
          <a:bodyPr/>
          <a:lstStyle>
            <a:lvl1pPr>
              <a:defRPr/>
            </a:lvl1pPr>
          </a:lstStyle>
          <a:p>
            <a:pPr>
              <a:defRPr/>
            </a:pPr>
            <a:endParaRPr lang="en-US" altLang="en-US"/>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pPr>
              <a:defRPr/>
            </a:pPr>
            <a:fld id="{342E3948-CB73-425F-94D4-5216D7099A68}" type="slidenum">
              <a:rPr lang="en-US" altLang="en-US"/>
              <a:pPr>
                <a:defRPr/>
              </a:pPr>
              <a:t>‹nº›</a:t>
            </a:fld>
            <a:endParaRPr lang="en-US" altLang="en-US"/>
          </a:p>
        </p:txBody>
      </p:sp>
    </p:spTree>
    <p:extLst>
      <p:ext uri="{BB962C8B-B14F-4D97-AF65-F5344CB8AC3E}">
        <p14:creationId xmlns:p14="http://schemas.microsoft.com/office/powerpoint/2010/main" val="113887387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
                <a:schemeClr val="accent2"/>
              </a:buClr>
              <a:buSzPct val="70000"/>
              <a:buFont typeface="Wingdings" panose="05000000000000000000" pitchFamily="2" charset="2"/>
              <a:buNone/>
              <a:tabLst/>
              <a:defRPr/>
            </a:pPr>
            <a:r>
              <a:rPr lang="en-US" altLang="en-US" sz="1200" dirty="0">
                <a:solidFill>
                  <a:srgbClr val="FFFFFF"/>
                </a:solidFill>
                <a:latin typeface="Arial" panose="020B0604020202020204" pitchFamily="34" charset="0"/>
              </a:rPr>
              <a:t>connect.ebsco.com</a:t>
            </a: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FFDC9B53-A228-4F50-83B4-B59F8A38041B}" type="slidenum">
              <a:rPr lang="en-US" altLang="en-US"/>
              <a:pPr>
                <a:defRPr/>
              </a:pPr>
              <a:t>‹nº›</a:t>
            </a:fld>
            <a:endParaRPr lang="en-US" altLang="en-US"/>
          </a:p>
        </p:txBody>
      </p:sp>
      <p:sp>
        <p:nvSpPr>
          <p:cNvPr id="17" name="Date Placeholder 4"/>
          <p:cNvSpPr>
            <a:spLocks noGrp="1"/>
          </p:cNvSpPr>
          <p:nvPr>
            <p:ph type="dt" sz="half" idx="11"/>
          </p:nvPr>
        </p:nvSpPr>
        <p:spPr/>
        <p:txBody>
          <a:bodyPr/>
          <a:lstStyle>
            <a:lvl1pPr>
              <a:defRPr/>
            </a:lvl1pPr>
          </a:lstStyle>
          <a:p>
            <a:pPr>
              <a:defRPr/>
            </a:pPr>
            <a:endParaRPr lang="en-US" alt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ltLang="en-US"/>
          </a:p>
        </p:txBody>
      </p:sp>
    </p:spTree>
    <p:extLst>
      <p:ext uri="{BB962C8B-B14F-4D97-AF65-F5344CB8AC3E}">
        <p14:creationId xmlns:p14="http://schemas.microsoft.com/office/powerpoint/2010/main" val="327103908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
                <a:schemeClr val="accent2"/>
              </a:buClr>
              <a:buSzPct val="70000"/>
              <a:buFont typeface="Wingdings" panose="05000000000000000000" pitchFamily="2" charset="2"/>
              <a:buNone/>
              <a:tabLst/>
              <a:defRPr/>
            </a:pPr>
            <a:r>
              <a:rPr lang="en-US" altLang="en-US" sz="1200" dirty="0">
                <a:solidFill>
                  <a:srgbClr val="FFFFFF"/>
                </a:solidFill>
                <a:latin typeface="Arial" panose="020B0604020202020204" pitchFamily="34" charset="0"/>
              </a:rPr>
              <a:t>connect.ebsco.com</a:t>
            </a: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F71D8C57-1D9B-47FC-A8F6-6E4E47E01639}" type="slidenum">
              <a:rPr lang="en-US" altLang="en-US"/>
              <a:pPr>
                <a:defRPr/>
              </a:pPr>
              <a:t>‹nº›</a:t>
            </a:fld>
            <a:endParaRPr lang="en-US" alt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n-US" alt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ltLang="en-US"/>
          </a:p>
        </p:txBody>
      </p:sp>
    </p:spTree>
    <p:extLst>
      <p:ext uri="{BB962C8B-B14F-4D97-AF65-F5344CB8AC3E}">
        <p14:creationId xmlns:p14="http://schemas.microsoft.com/office/powerpoint/2010/main" val="3380489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035DBCA8-73C2-44C7-BB94-B75A41CFF1A5}" type="slidenum">
              <a:rPr lang="en-US" altLang="en-US"/>
              <a:pPr>
                <a:defRPr/>
              </a:pPr>
              <a:t>‹nº›</a:t>
            </a:fld>
            <a:endParaRPr lang="en-US" altLang="en-US"/>
          </a:p>
        </p:txBody>
      </p:sp>
    </p:spTree>
    <p:extLst>
      <p:ext uri="{BB962C8B-B14F-4D97-AF65-F5344CB8AC3E}">
        <p14:creationId xmlns:p14="http://schemas.microsoft.com/office/powerpoint/2010/main" val="356052745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8" name="Rectangle 7"/>
          <p:cNvSpPr>
            <a:spLocks noChangeArrowheads="1"/>
          </p:cNvSpPr>
          <p:nvPr/>
        </p:nvSpPr>
        <p:spPr bwMode="auto">
          <a:xfrm>
            <a:off x="152400" y="6392862"/>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
                <a:schemeClr val="accent2"/>
              </a:buClr>
              <a:buSzPct val="70000"/>
              <a:buFont typeface="Wingdings" panose="05000000000000000000" pitchFamily="2" charset="2"/>
              <a:buNone/>
              <a:tabLst/>
              <a:defRPr/>
            </a:pPr>
            <a:r>
              <a:rPr lang="en-US" altLang="en-US" sz="1200" dirty="0">
                <a:solidFill>
                  <a:srgbClr val="FFFFFF"/>
                </a:solidFill>
                <a:latin typeface="Arial" panose="020B0604020202020204" pitchFamily="34" charset="0"/>
              </a:rPr>
              <a:t>connect.ebsco.com</a:t>
            </a: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8114967D-4735-435C-9AB7-EA9D81A143ED}" type="slidenum">
              <a:rPr lang="en-US" altLang="en-US"/>
              <a:pPr>
                <a:defRPr/>
              </a:pPr>
              <a:t>‹nº›</a:t>
            </a:fld>
            <a:endParaRPr lang="en-US" altLang="en-US"/>
          </a:p>
        </p:txBody>
      </p:sp>
      <p:sp>
        <p:nvSpPr>
          <p:cNvPr id="14" name="Date Placeholder 3"/>
          <p:cNvSpPr>
            <a:spLocks noGrp="1"/>
          </p:cNvSpPr>
          <p:nvPr>
            <p:ph type="dt" sz="half" idx="11"/>
          </p:nvPr>
        </p:nvSpPr>
        <p:spPr/>
        <p:txBody>
          <a:bodyPr/>
          <a:lstStyle>
            <a:lvl1pPr>
              <a:defRPr/>
            </a:lvl1pPr>
          </a:lstStyle>
          <a:p>
            <a:pPr>
              <a:defRPr/>
            </a:pPr>
            <a:endParaRPr lang="en-US" altLang="en-US"/>
          </a:p>
        </p:txBody>
      </p:sp>
      <p:sp>
        <p:nvSpPr>
          <p:cNvPr id="15" name="Footer Placeholder 4"/>
          <p:cNvSpPr>
            <a:spLocks noGrp="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56745792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FD20C94B-F5F3-434E-A2D8-518DFF1EA69D}" type="slidenum">
              <a:rPr lang="en-US" altLang="en-US"/>
              <a:pPr>
                <a:defRPr/>
              </a:pPr>
              <a:t>‹nº›</a:t>
            </a:fld>
            <a:endParaRPr lang="en-US" altLang="en-US"/>
          </a:p>
        </p:txBody>
      </p:sp>
    </p:spTree>
    <p:extLst>
      <p:ext uri="{BB962C8B-B14F-4D97-AF65-F5344CB8AC3E}">
        <p14:creationId xmlns:p14="http://schemas.microsoft.com/office/powerpoint/2010/main" val="160647266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8" name="Rectangle 24"/>
          <p:cNvSpPr>
            <a:spLocks noChangeArrowheads="1"/>
          </p:cNvSpPr>
          <p:nvPr/>
        </p:nvSpPr>
        <p:spPr bwMode="white">
          <a:xfrm>
            <a:off x="152400" y="823976"/>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25"/>
          <p:cNvSpPr>
            <a:spLocks noChangeArrowheads="1"/>
          </p:cNvSpPr>
          <p:nvPr/>
        </p:nvSpPr>
        <p:spPr bwMode="auto">
          <a:xfrm>
            <a:off x="155575" y="157161"/>
            <a:ext cx="8832850" cy="827337"/>
          </a:xfrm>
          <a:prstGeom prst="rect">
            <a:avLst/>
          </a:prstGeom>
          <a:solidFill>
            <a:schemeClr val="bg2">
              <a:lumMod val="90000"/>
            </a:schemeClr>
          </a:solidFill>
          <a:ln>
            <a:noFill/>
          </a:ln>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dirty="0"/>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
                <a:schemeClr val="accent2"/>
              </a:buClr>
              <a:buSzPct val="70000"/>
              <a:buFont typeface="Wingdings" panose="05000000000000000000" pitchFamily="2" charset="2"/>
              <a:buNone/>
              <a:tabLst/>
              <a:defRPr/>
            </a:pPr>
            <a:endParaRPr lang="en-US" altLang="en-US" sz="1200" dirty="0">
              <a:solidFill>
                <a:srgbClr val="FFFFFF"/>
              </a:solidFill>
              <a:latin typeface="Arial" panose="020B0604020202020204" pitchFamily="34"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2" name="Straight Connector 11"/>
          <p:cNvSpPr>
            <a:spLocks noChangeShapeType="1"/>
          </p:cNvSpPr>
          <p:nvPr/>
        </p:nvSpPr>
        <p:spPr bwMode="auto">
          <a:xfrm>
            <a:off x="152400" y="976376"/>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3" name="Text Placeholder 2"/>
          <p:cNvSpPr>
            <a:spLocks noGrp="1"/>
          </p:cNvSpPr>
          <p:nvPr>
            <p:ph type="body" idx="1"/>
          </p:nvPr>
        </p:nvSpPr>
        <p:spPr>
          <a:xfrm>
            <a:off x="399162" y="1211328"/>
            <a:ext cx="8324214" cy="4801990"/>
          </a:xfrm>
        </p:spPr>
        <p:txBody>
          <a:bodyPr/>
          <a:lstStyle>
            <a:lvl1pPr marL="0" indent="0" algn="l">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675069" y="317622"/>
            <a:ext cx="7772400" cy="561594"/>
          </a:xfrm>
        </p:spPr>
        <p:txBody>
          <a:bodyPr/>
          <a:lstStyle>
            <a:lvl1pPr algn="ctr">
              <a:buNone/>
              <a:defRPr sz="3200" b="0" cap="none" baseline="0">
                <a:solidFill>
                  <a:srgbClr val="1FA64A"/>
                </a:solidFill>
              </a:defRPr>
            </a:lvl1pPr>
          </a:lstStyle>
          <a:p>
            <a:r>
              <a:rPr lang="en-US" dirty="0"/>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altLang="en-US"/>
          </a:p>
        </p:txBody>
      </p:sp>
      <p:sp>
        <p:nvSpPr>
          <p:cNvPr id="16" name="Date Placeholder 3"/>
          <p:cNvSpPr>
            <a:spLocks noGrp="1"/>
          </p:cNvSpPr>
          <p:nvPr>
            <p:ph type="dt" sz="half"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77934743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3" name="Text Placeholder 2"/>
          <p:cNvSpPr>
            <a:spLocks noGrp="1"/>
          </p:cNvSpPr>
          <p:nvPr>
            <p:ph type="body" idx="1"/>
          </p:nvPr>
        </p:nvSpPr>
        <p:spPr>
          <a:xfrm>
            <a:off x="70329" y="1211327"/>
            <a:ext cx="8973659" cy="5489511"/>
          </a:xfrm>
        </p:spPr>
        <p:txBody>
          <a:bodyPr/>
          <a:lstStyle>
            <a:lvl1pPr marL="0" indent="0" algn="l">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2542949" y="152399"/>
            <a:ext cx="6501039" cy="882715"/>
          </a:xfrm>
        </p:spPr>
        <p:txBody>
          <a:bodyPr anchor="ctr"/>
          <a:lstStyle>
            <a:lvl1pPr algn="ctr">
              <a:buNone/>
              <a:defRPr sz="4000" b="1" cap="none" baseline="0">
                <a:solidFill>
                  <a:srgbClr val="1FA64A"/>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1" name="Picture 1" title="EBSCOhost Logo">
            <a:extLst>
              <a:ext uri="{FF2B5EF4-FFF2-40B4-BE49-F238E27FC236}">
                <a16:creationId xmlns:a16="http://schemas.microsoft.com/office/drawing/2014/main" id="{9E226B0A-ED23-4D98-AD41-1252506AD43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950" y="47073"/>
            <a:ext cx="2434999" cy="68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9686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2" name="Title 1"/>
          <p:cNvSpPr>
            <a:spLocks noGrp="1"/>
          </p:cNvSpPr>
          <p:nvPr>
            <p:ph type="title"/>
          </p:nvPr>
        </p:nvSpPr>
        <p:spPr>
          <a:xfrm>
            <a:off x="1245281" y="2822448"/>
            <a:ext cx="6501039" cy="506354"/>
          </a:xfrm>
        </p:spPr>
        <p:txBody>
          <a:bodyPr/>
          <a:lstStyle>
            <a:lvl1pPr algn="ctr">
              <a:buNone/>
              <a:defRPr sz="3600" b="1" cap="none" baseline="0">
                <a:solidFill>
                  <a:srgbClr val="1FA64A"/>
                </a:solidFill>
                <a:latin typeface="Segoe UI" panose="020B0502040204020203" pitchFamily="34" charset="0"/>
                <a:cs typeface="Segoe UI" panose="020B0502040204020203" pitchFamily="34" charset="0"/>
              </a:defRPr>
            </a:lvl1pPr>
          </a:lstStyle>
          <a:p>
            <a:r>
              <a:rPr lang="en-US" dirty="0"/>
              <a:t>Click to edit Master title style</a:t>
            </a:r>
          </a:p>
        </p:txBody>
      </p:sp>
      <p:pic>
        <p:nvPicPr>
          <p:cNvPr id="11" name="Picture 1" title="EBSCOhost Logo">
            <a:extLst>
              <a:ext uri="{FF2B5EF4-FFF2-40B4-BE49-F238E27FC236}">
                <a16:creationId xmlns:a16="http://schemas.microsoft.com/office/drawing/2014/main" id="{9E226B0A-ED23-4D98-AD41-1252506AD43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950" y="47073"/>
            <a:ext cx="2434999" cy="68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7BADF385-47F5-49C9-9708-33770ABA0EFA}"/>
              </a:ext>
            </a:extLst>
          </p:cNvPr>
          <p:cNvSpPr>
            <a:spLocks noChangeArrowheads="1"/>
          </p:cNvSpPr>
          <p:nvPr userDrawn="1"/>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
                <a:schemeClr val="accent2"/>
              </a:buClr>
              <a:buSzPct val="70000"/>
              <a:buFont typeface="Wingdings" panose="05000000000000000000" pitchFamily="2" charset="2"/>
              <a:buNone/>
              <a:tabLst/>
              <a:defRPr/>
            </a:pPr>
            <a:r>
              <a:rPr lang="en-US" altLang="en-US" sz="1200" dirty="0">
                <a:solidFill>
                  <a:srgbClr val="FFFFFF"/>
                </a:solidFill>
                <a:latin typeface="Arial" panose="020B0604020202020204" pitchFamily="34" charset="0"/>
              </a:rPr>
              <a:t>connect.ebsco.com</a:t>
            </a:r>
          </a:p>
        </p:txBody>
      </p:sp>
      <p:sp>
        <p:nvSpPr>
          <p:cNvPr id="15" name="Rectangle 14">
            <a:extLst>
              <a:ext uri="{FF2B5EF4-FFF2-40B4-BE49-F238E27FC236}">
                <a16:creationId xmlns:a16="http://schemas.microsoft.com/office/drawing/2014/main" id="{C2B158B1-91DA-4343-A5DD-B570E01C9011}"/>
              </a:ext>
            </a:extLst>
          </p:cNvPr>
          <p:cNvSpPr>
            <a:spLocks noChangeArrowheads="1"/>
          </p:cNvSpPr>
          <p:nvPr userDrawn="1"/>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Tree>
    <p:extLst>
      <p:ext uri="{BB962C8B-B14F-4D97-AF65-F5344CB8AC3E}">
        <p14:creationId xmlns:p14="http://schemas.microsoft.com/office/powerpoint/2010/main" val="234344509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pPr>
              <a:defRPr/>
            </a:pPr>
            <a:fld id="{B9DB992F-147A-4988-B16E-F256FAE9A3C9}" type="slidenum">
              <a:rPr lang="en-US" altLang="en-US"/>
              <a:pPr>
                <a:defRPr/>
              </a:pPr>
              <a:t>‹nº›</a:t>
            </a:fld>
            <a:endParaRPr lang="en-US" altLang="en-US"/>
          </a:p>
        </p:txBody>
      </p:sp>
    </p:spTree>
    <p:extLst>
      <p:ext uri="{BB962C8B-B14F-4D97-AF65-F5344CB8AC3E}">
        <p14:creationId xmlns:p14="http://schemas.microsoft.com/office/powerpoint/2010/main" val="372365698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
                <a:schemeClr val="accent2"/>
              </a:buClr>
              <a:buSzPct val="70000"/>
              <a:buFont typeface="Wingdings" panose="05000000000000000000" pitchFamily="2" charset="2"/>
              <a:buNone/>
              <a:tabLst/>
              <a:defRPr/>
            </a:pPr>
            <a:r>
              <a:rPr lang="en-US" altLang="en-US" sz="1200" dirty="0">
                <a:solidFill>
                  <a:srgbClr val="FFFFFF"/>
                </a:solidFill>
                <a:latin typeface="Arial" panose="020B0604020202020204" pitchFamily="34" charset="0"/>
              </a:rPr>
              <a:t>connect.ebsco.com</a:t>
            </a: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endParaRPr lang="en-US" alt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ltLang="en-US"/>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pPr>
              <a:defRPr/>
            </a:pPr>
            <a:fld id="{9016BF50-784C-4456-B57C-872D6B75AD7E}" type="slidenum">
              <a:rPr lang="en-US" altLang="en-US"/>
              <a:pPr>
                <a:defRPr/>
              </a:pPr>
              <a:t>‹nº›</a:t>
            </a:fld>
            <a:endParaRPr lang="en-US" altLang="en-US"/>
          </a:p>
        </p:txBody>
      </p:sp>
    </p:spTree>
    <p:extLst>
      <p:ext uri="{BB962C8B-B14F-4D97-AF65-F5344CB8AC3E}">
        <p14:creationId xmlns:p14="http://schemas.microsoft.com/office/powerpoint/2010/main" val="370054134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30752201-60B3-4FBA-B127-CFA402E8F011}" type="slidenum">
              <a:rPr lang="en-US" altLang="en-US"/>
              <a:pPr>
                <a:defRPr/>
              </a:pPr>
              <a:t>‹nº›</a:t>
            </a:fld>
            <a:endParaRPr lang="en-US" altLang="en-US"/>
          </a:p>
        </p:txBody>
      </p:sp>
    </p:spTree>
    <p:extLst>
      <p:ext uri="{BB962C8B-B14F-4D97-AF65-F5344CB8AC3E}">
        <p14:creationId xmlns:p14="http://schemas.microsoft.com/office/powerpoint/2010/main" val="1528793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
                <a:schemeClr val="accent2"/>
              </a:buClr>
              <a:buSzPct val="70000"/>
              <a:buFont typeface="Wingdings" panose="05000000000000000000" pitchFamily="2" charset="2"/>
              <a:buNone/>
              <a:tabLst/>
              <a:defRPr/>
            </a:pPr>
            <a:r>
              <a:rPr lang="en-US" altLang="en-US" sz="1200" dirty="0">
                <a:solidFill>
                  <a:srgbClr val="FFFFFF"/>
                </a:solidFill>
                <a:latin typeface="Arial" panose="020B0604020202020204" pitchFamily="34" charset="0"/>
              </a:rPr>
              <a:t>connect.ebsco.com</a:t>
            </a: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8" name="Date Placeholder 1"/>
          <p:cNvSpPr>
            <a:spLocks noGrp="1"/>
          </p:cNvSpPr>
          <p:nvPr>
            <p:ph type="dt" sz="half" idx="10"/>
          </p:nvPr>
        </p:nvSpPr>
        <p:spPr/>
        <p:txBody>
          <a:bodyPr/>
          <a:lstStyle>
            <a:lvl1pPr>
              <a:defRPr/>
            </a:lvl1pPr>
          </a:lstStyle>
          <a:p>
            <a:pPr>
              <a:defRPr/>
            </a:pPr>
            <a:endParaRPr lang="en-US" altLang="en-US"/>
          </a:p>
        </p:txBody>
      </p:sp>
      <p:sp>
        <p:nvSpPr>
          <p:cNvPr id="9" name="Footer Placeholder 2"/>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951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
                <a:schemeClr val="accent2"/>
              </a:buClr>
              <a:buSzPct val="70000"/>
              <a:buFont typeface="Wingdings" panose="05000000000000000000" pitchFamily="2" charset="2"/>
              <a:buNone/>
              <a:tabLst/>
              <a:defRPr/>
            </a:pPr>
            <a:r>
              <a:rPr lang="en-US" altLang="en-US" sz="1200" dirty="0">
                <a:solidFill>
                  <a:srgbClr val="FFFFFF"/>
                </a:solidFill>
                <a:latin typeface="Arial" panose="020B0604020202020204" pitchFamily="34" charset="0"/>
              </a:rPr>
              <a:t>connect.ebsco.com</a:t>
            </a: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spcBef>
                <a:spcPct val="20000"/>
              </a:spcBef>
              <a:buClr>
                <a:schemeClr val="accent2"/>
              </a:buClr>
              <a:buSzPct val="70000"/>
              <a:buFont typeface="Wingdings" panose="05000000000000000000" pitchFamily="2" charset="2"/>
              <a:buChar char="l"/>
              <a:defRPr kumimoji="0" sz="1400">
                <a:solidFill>
                  <a:srgbClr val="FFFFFF"/>
                </a:solidFill>
                <a:latin typeface="Arial" charset="0"/>
              </a:defRPr>
            </a:lvl1pPr>
          </a:lstStyle>
          <a:p>
            <a:pPr>
              <a:defRPr/>
            </a:pPr>
            <a:endParaRPr lang="en-US" alt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spcBef>
                <a:spcPct val="20000"/>
              </a:spcBef>
              <a:buClr>
                <a:schemeClr val="accent2"/>
              </a:buClr>
              <a:buSzPct val="70000"/>
              <a:buFont typeface="Wingdings" panose="05000000000000000000" pitchFamily="2" charset="2"/>
              <a:buChar char="l"/>
              <a:defRPr kumimoji="0" sz="1200">
                <a:solidFill>
                  <a:srgbClr val="FFFFFF"/>
                </a:solidFill>
                <a:latin typeface="Arial" charset="0"/>
              </a:defRPr>
            </a:lvl1pPr>
          </a:lstStyle>
          <a:p>
            <a:pPr>
              <a:defRPr/>
            </a:pPr>
            <a:endParaRPr lang="en-US" alt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spcBef>
                <a:spcPct val="20000"/>
              </a:spcBef>
              <a:buClr>
                <a:schemeClr val="accent2"/>
              </a:buClr>
              <a:buSzPct val="70000"/>
              <a:buFont typeface="Wingdings" panose="05000000000000000000" pitchFamily="2" charset="2"/>
              <a:buChar char="l"/>
              <a:defRPr sz="1600">
                <a:solidFill>
                  <a:srgbClr val="1A3F6D"/>
                </a:solidFill>
              </a:defRPr>
            </a:lvl1pPr>
          </a:lstStyle>
          <a:p>
            <a:pPr>
              <a:defRPr/>
            </a:pPr>
            <a:fld id="{BA283608-543F-4B61-8AEB-B5C090AC64BE}" type="slidenum">
              <a:rPr lang="en-US" altLang="en-US"/>
              <a:pPr>
                <a:defRPr/>
              </a:pPr>
              <a:t>‹nº›</a:t>
            </a:fld>
            <a:endParaRPr lang="en-US" altLang="en-US"/>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40" name="Picture 56" descr="top"/>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504" r:id="rId4"/>
    <p:sldLayoutId id="2147484505" r:id="rId5"/>
    <p:sldLayoutId id="2147484496" r:id="rId6"/>
    <p:sldLayoutId id="2147484497" r:id="rId7"/>
    <p:sldLayoutId id="2147484498" r:id="rId8"/>
    <p:sldLayoutId id="2147484499" r:id="rId9"/>
    <p:sldLayoutId id="2147484500" r:id="rId10"/>
    <p:sldLayoutId id="2147484501" r:id="rId11"/>
    <p:sldLayoutId id="2147484502" r:id="rId12"/>
    <p:sldLayoutId id="2147484503" r:id="rId13"/>
  </p:sldLayoutIdLst>
  <p:txStyles>
    <p:titleStyle>
      <a:lvl1pPr algn="ctr" rtl="0" eaLnBrk="0" fontAlgn="base" hangingPunct="0">
        <a:spcBef>
          <a:spcPct val="0"/>
        </a:spcBef>
        <a:spcAft>
          <a:spcPct val="0"/>
        </a:spcAft>
        <a:defRPr sz="3300" kern="1200">
          <a:solidFill>
            <a:srgbClr val="1A3F6D"/>
          </a:solidFill>
          <a:latin typeface="+mj-lt"/>
          <a:ea typeface="+mj-ea"/>
          <a:cs typeface="+mj-cs"/>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1F497D"/>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F497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1F497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buscador.periodicos.capes.gov.br/V/V3QBDIXDVG8IEA9JLAJGFFVJLYYT3G7R5R5HYHUEDAPXNUDKSB-08697?func=find-db-info&amp;doc_num=000005012"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image" Target="../media/image53.png"/><Relationship Id="rId4" Type="http://schemas.openxmlformats.org/officeDocument/2006/relationships/image" Target="../media/image52.png"/></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5.xml"/><Relationship Id="rId5" Type="http://schemas.openxmlformats.org/officeDocument/2006/relationships/image" Target="../media/image57.png"/><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56.xml.rels><?xml version="1.0" encoding="UTF-8" standalone="yes"?>
<Relationships xmlns="http://schemas.openxmlformats.org/package/2006/relationships"><Relationship Id="rId3" Type="http://schemas.openxmlformats.org/officeDocument/2006/relationships/hyperlink" Target="http://bit.ly/ajuda-ebsco" TargetMode="External"/><Relationship Id="rId2" Type="http://schemas.openxmlformats.org/officeDocument/2006/relationships/hyperlink" Target="http://connect.ebsco.com/" TargetMode="Externa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itle 18"/>
          <p:cNvSpPr>
            <a:spLocks noGrp="1"/>
          </p:cNvSpPr>
          <p:nvPr>
            <p:ph type="subTitle" idx="1"/>
          </p:nvPr>
        </p:nvSpPr>
        <p:spPr>
          <a:xfrm>
            <a:off x="1657350" y="4357618"/>
            <a:ext cx="6591300" cy="1452041"/>
          </a:xfrm>
        </p:spPr>
        <p:txBody>
          <a:bodyPr>
            <a:noAutofit/>
          </a:bodyPr>
          <a:lstStyle/>
          <a:p>
            <a:pPr eaLnBrk="1" fontAlgn="auto" hangingPunct="1">
              <a:spcBef>
                <a:spcPct val="0"/>
              </a:spcBef>
              <a:spcAft>
                <a:spcPts val="0"/>
              </a:spcAft>
              <a:defRPr/>
            </a:pPr>
            <a:r>
              <a:rPr lang="en-US" sz="8800" b="0" cap="none" spc="0" dirty="0">
                <a:solidFill>
                  <a:srgbClr val="1FA64A"/>
                </a:solidFill>
                <a:latin typeface="+mj-lt"/>
              </a:rPr>
              <a:t>B</a:t>
            </a:r>
            <a:r>
              <a:rPr lang="pt-BR" sz="8800" b="0" cap="none" spc="0" dirty="0" err="1">
                <a:solidFill>
                  <a:srgbClr val="1FA64A"/>
                </a:solidFill>
                <a:latin typeface="+mj-lt"/>
              </a:rPr>
              <a:t>ásico</a:t>
            </a:r>
            <a:endParaRPr lang="en-US" sz="2400" b="0" cap="none" spc="0" dirty="0">
              <a:solidFill>
                <a:srgbClr val="1FA64A"/>
              </a:solidFill>
              <a:latin typeface="+mj-lt"/>
              <a:ea typeface="+mj-ea"/>
              <a:cs typeface="+mj-cs"/>
            </a:endParaRPr>
          </a:p>
          <a:p>
            <a:pPr eaLnBrk="1" fontAlgn="auto" hangingPunct="1">
              <a:spcBef>
                <a:spcPct val="0"/>
              </a:spcBef>
              <a:spcAft>
                <a:spcPts val="0"/>
              </a:spcAft>
              <a:buFont typeface="Wingdings 2"/>
              <a:buNone/>
              <a:defRPr/>
            </a:pPr>
            <a:endParaRPr lang="en-US" sz="4000" cap="none" spc="0" dirty="0">
              <a:solidFill>
                <a:schemeClr val="tx1"/>
              </a:solidFill>
              <a:latin typeface="Calibri Light" panose="020F0302020204030204" pitchFamily="34" charset="0"/>
              <a:ea typeface="+mj-ea"/>
              <a:cs typeface="+mj-cs"/>
            </a:endParaRPr>
          </a:p>
        </p:txBody>
      </p:sp>
      <p:sp>
        <p:nvSpPr>
          <p:cNvPr id="15363" name="Title 13"/>
          <p:cNvSpPr>
            <a:spLocks noGrp="1"/>
          </p:cNvSpPr>
          <p:nvPr>
            <p:ph type="ctrTitle"/>
          </p:nvPr>
        </p:nvSpPr>
        <p:spPr>
          <a:xfrm>
            <a:off x="674688" y="267169"/>
            <a:ext cx="7772400" cy="1752600"/>
          </a:xfrm>
        </p:spPr>
        <p:txBody>
          <a:bodyPr/>
          <a:lstStyle/>
          <a:p>
            <a:pPr eaLnBrk="1" hangingPunct="1"/>
            <a:r>
              <a:rPr lang="en-US" altLang="en-US" sz="6000" dirty="0">
                <a:solidFill>
                  <a:schemeClr val="tx1"/>
                </a:solidFill>
              </a:rPr>
              <a:t>Tutorial de </a:t>
            </a:r>
            <a:r>
              <a:rPr lang="en-US" altLang="en-US" sz="6000" dirty="0" err="1">
                <a:solidFill>
                  <a:schemeClr val="tx1"/>
                </a:solidFill>
              </a:rPr>
              <a:t>Uso</a:t>
            </a:r>
            <a:endParaRPr lang="en-US" altLang="en-US" sz="6000" dirty="0">
              <a:solidFill>
                <a:schemeClr val="tx1"/>
              </a:solidFill>
            </a:endParaRPr>
          </a:p>
        </p:txBody>
      </p:sp>
      <p:sp>
        <p:nvSpPr>
          <p:cNvPr id="15365" name="Rectangle 6"/>
          <p:cNvSpPr>
            <a:spLocks noGrp="1" noChangeArrowheads="1"/>
          </p:cNvSpPr>
          <p:nvPr/>
        </p:nvSpPr>
        <p:spPr bwMode="auto">
          <a:xfrm>
            <a:off x="158750" y="6408738"/>
            <a:ext cx="88265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algn="ctr" eaLnBrk="1" hangingPunct="1">
              <a:buClr>
                <a:schemeClr val="accent2"/>
              </a:buClr>
              <a:buSzPct val="70000"/>
              <a:buFont typeface="Wingdings" panose="05000000000000000000" pitchFamily="2" charset="2"/>
              <a:buNone/>
            </a:pPr>
            <a:endParaRPr lang="en-US" altLang="en-US" sz="1200" dirty="0">
              <a:solidFill>
                <a:srgbClr val="FFFFFF"/>
              </a:solidFill>
              <a:latin typeface="Arial" panose="020B0604020202020204" pitchFamily="34" charset="0"/>
            </a:endParaRPr>
          </a:p>
        </p:txBody>
      </p:sp>
      <p:pic>
        <p:nvPicPr>
          <p:cNvPr id="15366" name="Picture 1" title="EBSCOhost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2799019"/>
            <a:ext cx="5829300" cy="155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CDCA6F7-4BE0-4FAD-88DB-83F4D466ABF9}"/>
              </a:ext>
            </a:extLst>
          </p:cNvPr>
          <p:cNvSpPr>
            <a:spLocks noGrp="1" noChangeArrowheads="1"/>
          </p:cNvSpPr>
          <p:nvPr/>
        </p:nvSpPr>
        <p:spPr bwMode="auto">
          <a:xfrm>
            <a:off x="7666181" y="6433905"/>
            <a:ext cx="1319069"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algn="ctr" eaLnBrk="1" hangingPunct="1">
              <a:buClr>
                <a:schemeClr val="accent2"/>
              </a:buClr>
              <a:buSzPct val="70000"/>
              <a:buFont typeface="Wingdings" panose="05000000000000000000" pitchFamily="2" charset="2"/>
              <a:buNone/>
            </a:pPr>
            <a:r>
              <a:rPr lang="en-US" altLang="en-US" sz="1100" dirty="0">
                <a:solidFill>
                  <a:schemeClr val="tx2">
                    <a:lumMod val="60000"/>
                    <a:lumOff val="40000"/>
                  </a:schemeClr>
                </a:solidFill>
                <a:latin typeface="Arial" panose="020B0604020202020204" pitchFamily="34" charset="0"/>
              </a:rPr>
              <a:t>MAIO 2021 AR</a:t>
            </a:r>
          </a:p>
        </p:txBody>
      </p:sp>
      <p:pic>
        <p:nvPicPr>
          <p:cNvPr id="8" name="Picture 5" descr="capes-72012-RGB.png">
            <a:extLst>
              <a:ext uri="{FF2B5EF4-FFF2-40B4-BE49-F238E27FC236}">
                <a16:creationId xmlns:a16="http://schemas.microsoft.com/office/drawing/2014/main" id="{6AABE16B-B95E-4F0E-914C-E36DF1608762}"/>
              </a:ext>
            </a:extLst>
          </p:cNvPr>
          <p:cNvPicPr>
            <a:picLocks noChangeAspect="1"/>
          </p:cNvPicPr>
          <p:nvPr/>
        </p:nvPicPr>
        <p:blipFill>
          <a:blip r:embed="rId4"/>
          <a:srcRect/>
          <a:stretch>
            <a:fillRect/>
          </a:stretch>
        </p:blipFill>
        <p:spPr bwMode="auto">
          <a:xfrm>
            <a:off x="7925732" y="305108"/>
            <a:ext cx="799965" cy="734203"/>
          </a:xfrm>
          <a:prstGeom prst="rect">
            <a:avLst/>
          </a:prstGeom>
          <a:noFill/>
          <a:ln w="9525">
            <a:noFill/>
            <a:miter lim="800000"/>
            <a:headEnd/>
            <a:tailEnd/>
          </a:ln>
        </p:spPr>
      </p:pic>
      <p:pic>
        <p:nvPicPr>
          <p:cNvPr id="1026" name="Picture 2" descr="Resultado de imagem para ebsco information services png">
            <a:extLst>
              <a:ext uri="{FF2B5EF4-FFF2-40B4-BE49-F238E27FC236}">
                <a16:creationId xmlns:a16="http://schemas.microsoft.com/office/drawing/2014/main" id="{5E9BC004-4794-44C8-B35B-FAD45798AA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079" y="305108"/>
            <a:ext cx="1217757" cy="6119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E272-9BC6-47AF-B88C-A7EAFC12978A}"/>
              </a:ext>
            </a:extLst>
          </p:cNvPr>
          <p:cNvSpPr>
            <a:spLocks noGrp="1"/>
          </p:cNvSpPr>
          <p:nvPr>
            <p:ph type="title"/>
          </p:nvPr>
        </p:nvSpPr>
        <p:spPr/>
        <p:txBody>
          <a:bodyPr/>
          <a:lstStyle/>
          <a:p>
            <a:r>
              <a:rPr lang="pt-BR" dirty="0"/>
              <a:t>Busca Básica</a:t>
            </a:r>
            <a:endParaRPr lang="en-US" dirty="0"/>
          </a:p>
        </p:txBody>
      </p:sp>
    </p:spTree>
    <p:extLst>
      <p:ext uri="{BB962C8B-B14F-4D97-AF65-F5344CB8AC3E}">
        <p14:creationId xmlns:p14="http://schemas.microsoft.com/office/powerpoint/2010/main" val="3469552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5E8C55-66F5-46FA-BDAC-B76B22E12C88}"/>
              </a:ext>
            </a:extLst>
          </p:cNvPr>
          <p:cNvSpPr>
            <a:spLocks noGrp="1"/>
          </p:cNvSpPr>
          <p:nvPr>
            <p:ph type="body" idx="1"/>
          </p:nvPr>
        </p:nvSpPr>
        <p:spPr/>
        <p:txBody>
          <a:bodyPr/>
          <a:lstStyle/>
          <a:p>
            <a:endParaRPr lang="en-US"/>
          </a:p>
        </p:txBody>
      </p:sp>
      <p:sp>
        <p:nvSpPr>
          <p:cNvPr id="15363" name="Title 13"/>
          <p:cNvSpPr>
            <a:spLocks noGrp="1"/>
          </p:cNvSpPr>
          <p:nvPr>
            <p:ph type="title"/>
          </p:nvPr>
        </p:nvSpPr>
        <p:spPr/>
        <p:txBody>
          <a:bodyPr/>
          <a:lstStyle/>
          <a:p>
            <a:pPr eaLnBrk="1" hangingPunct="1"/>
            <a:r>
              <a:rPr lang="en-US" altLang="en-US" sz="4000" b="1" dirty="0" err="1">
                <a:solidFill>
                  <a:srgbClr val="1FA64A"/>
                </a:solidFill>
                <a:latin typeface="Calibri" panose="020F0502020204030204" pitchFamily="34" charset="0"/>
                <a:cs typeface="Calibri" panose="020F0502020204030204" pitchFamily="34" charset="0"/>
              </a:rPr>
              <a:t>Busca</a:t>
            </a:r>
            <a:r>
              <a:rPr lang="en-US" altLang="en-US" sz="4000" b="1" dirty="0">
                <a:solidFill>
                  <a:srgbClr val="1FA64A"/>
                </a:solidFill>
                <a:latin typeface="Calibri" panose="020F0502020204030204" pitchFamily="34" charset="0"/>
                <a:cs typeface="Calibri" panose="020F0502020204030204" pitchFamily="34" charset="0"/>
              </a:rPr>
              <a:t> </a:t>
            </a:r>
            <a:r>
              <a:rPr lang="en-US" altLang="en-US" sz="4000" b="1" dirty="0" err="1">
                <a:solidFill>
                  <a:srgbClr val="1FA64A"/>
                </a:solidFill>
                <a:latin typeface="Calibri" panose="020F0502020204030204" pitchFamily="34" charset="0"/>
                <a:cs typeface="Calibri" panose="020F0502020204030204" pitchFamily="34" charset="0"/>
              </a:rPr>
              <a:t>básica</a:t>
            </a:r>
            <a:endParaRPr lang="en-US" altLang="en-US" sz="4000" b="1" dirty="0">
              <a:solidFill>
                <a:srgbClr val="1FA64A"/>
              </a:solidFill>
              <a:latin typeface="Calibri" panose="020F0502020204030204" pitchFamily="34" charset="0"/>
              <a:cs typeface="Calibri" panose="020F0502020204030204" pitchFamily="34" charset="0"/>
            </a:endParaRPr>
          </a:p>
        </p:txBody>
      </p:sp>
      <p:pic>
        <p:nvPicPr>
          <p:cNvPr id="40" name="Picture 39">
            <a:extLst>
              <a:ext uri="{FF2B5EF4-FFF2-40B4-BE49-F238E27FC236}">
                <a16:creationId xmlns:a16="http://schemas.microsoft.com/office/drawing/2014/main" id="{FECEA716-3612-4B8B-B531-67562C23A185}"/>
              </a:ext>
            </a:extLst>
          </p:cNvPr>
          <p:cNvPicPr>
            <a:picLocks noChangeAspect="1"/>
          </p:cNvPicPr>
          <p:nvPr/>
        </p:nvPicPr>
        <p:blipFill>
          <a:blip r:embed="rId3"/>
          <a:stretch>
            <a:fillRect/>
          </a:stretch>
        </p:blipFill>
        <p:spPr>
          <a:xfrm>
            <a:off x="77788" y="1050927"/>
            <a:ext cx="8973659" cy="5760000"/>
          </a:xfrm>
          <a:prstGeom prst="rect">
            <a:avLst/>
          </a:prstGeom>
          <a:ln>
            <a:solidFill>
              <a:schemeClr val="tx1"/>
            </a:solidFill>
          </a:ln>
        </p:spPr>
      </p:pic>
      <p:sp>
        <p:nvSpPr>
          <p:cNvPr id="14" name="Rectangle: Rounded Corners 13">
            <a:extLst>
              <a:ext uri="{FF2B5EF4-FFF2-40B4-BE49-F238E27FC236}">
                <a16:creationId xmlns:a16="http://schemas.microsoft.com/office/drawing/2014/main" id="{02A5E761-0068-4978-96FC-56D13C431E95}"/>
              </a:ext>
            </a:extLst>
          </p:cNvPr>
          <p:cNvSpPr/>
          <p:nvPr/>
        </p:nvSpPr>
        <p:spPr>
          <a:xfrm>
            <a:off x="1884451" y="1985818"/>
            <a:ext cx="5375099" cy="1878931"/>
          </a:xfrm>
          <a:prstGeom prst="roundRect">
            <a:avLst>
              <a:gd name="adj" fmla="val 5567"/>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6274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46B4FB-79DD-4B91-9A6A-2B280B10D8D5}"/>
              </a:ext>
            </a:extLst>
          </p:cNvPr>
          <p:cNvSpPr>
            <a:spLocks noGrp="1"/>
          </p:cNvSpPr>
          <p:nvPr>
            <p:ph type="body" idx="1"/>
          </p:nvPr>
        </p:nvSpPr>
        <p:spPr/>
        <p:txBody>
          <a:bodyPr/>
          <a:lstStyle/>
          <a:p>
            <a:endParaRPr lang="en-US"/>
          </a:p>
        </p:txBody>
      </p:sp>
      <p:sp>
        <p:nvSpPr>
          <p:cNvPr id="15363" name="Title 13"/>
          <p:cNvSpPr>
            <a:spLocks noGrp="1"/>
          </p:cNvSpPr>
          <p:nvPr>
            <p:ph type="title"/>
          </p:nvPr>
        </p:nvSpPr>
        <p:spPr/>
        <p:txBody>
          <a:bodyPr/>
          <a:lstStyle/>
          <a:p>
            <a:pPr eaLnBrk="1" hangingPunct="1"/>
            <a:r>
              <a:rPr lang="en-US" altLang="en-US" dirty="0" err="1"/>
              <a:t>Busca</a:t>
            </a:r>
            <a:r>
              <a:rPr lang="en-US" altLang="en-US" dirty="0"/>
              <a:t> </a:t>
            </a:r>
            <a:r>
              <a:rPr lang="en-US" altLang="en-US" dirty="0" err="1"/>
              <a:t>básica</a:t>
            </a:r>
            <a:endParaRPr lang="en-US" altLang="en-US" b="1" dirty="0">
              <a:solidFill>
                <a:srgbClr val="1FA64A"/>
              </a:solidFill>
            </a:endParaRPr>
          </a:p>
        </p:txBody>
      </p:sp>
      <p:pic>
        <p:nvPicPr>
          <p:cNvPr id="40" name="Picture 39">
            <a:extLst>
              <a:ext uri="{FF2B5EF4-FFF2-40B4-BE49-F238E27FC236}">
                <a16:creationId xmlns:a16="http://schemas.microsoft.com/office/drawing/2014/main" id="{FECEA716-3612-4B8B-B531-67562C23A185}"/>
              </a:ext>
            </a:extLst>
          </p:cNvPr>
          <p:cNvPicPr>
            <a:picLocks noChangeAspect="1"/>
          </p:cNvPicPr>
          <p:nvPr/>
        </p:nvPicPr>
        <p:blipFill>
          <a:blip r:embed="rId3"/>
          <a:stretch>
            <a:fillRect/>
          </a:stretch>
        </p:blipFill>
        <p:spPr>
          <a:xfrm>
            <a:off x="77788" y="1050927"/>
            <a:ext cx="8973659" cy="5760000"/>
          </a:xfrm>
          <a:prstGeom prst="rect">
            <a:avLst/>
          </a:prstGeom>
          <a:ln>
            <a:solidFill>
              <a:schemeClr val="tx1"/>
            </a:solidFill>
          </a:ln>
        </p:spPr>
      </p:pic>
      <p:sp>
        <p:nvSpPr>
          <p:cNvPr id="5" name="Rectangle: Rounded Corners 4">
            <a:extLst>
              <a:ext uri="{FF2B5EF4-FFF2-40B4-BE49-F238E27FC236}">
                <a16:creationId xmlns:a16="http://schemas.microsoft.com/office/drawing/2014/main" id="{7C10F9EE-D37B-437A-87E5-6E5EAD3B403A}"/>
              </a:ext>
            </a:extLst>
          </p:cNvPr>
          <p:cNvSpPr/>
          <p:nvPr/>
        </p:nvSpPr>
        <p:spPr>
          <a:xfrm>
            <a:off x="4389121" y="2898398"/>
            <a:ext cx="1116000" cy="252000"/>
          </a:xfrm>
          <a:prstGeom prst="roundRect">
            <a:avLst>
              <a:gd name="adj" fmla="val 5567"/>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a:extLst>
              <a:ext uri="{FF2B5EF4-FFF2-40B4-BE49-F238E27FC236}">
                <a16:creationId xmlns:a16="http://schemas.microsoft.com/office/drawing/2014/main" id="{C99FEA7C-641C-40D0-A2F7-B0D3556C09CF}"/>
              </a:ext>
            </a:extLst>
          </p:cNvPr>
          <p:cNvSpPr/>
          <p:nvPr/>
        </p:nvSpPr>
        <p:spPr>
          <a:xfrm rot="2129832">
            <a:off x="5426275" y="2276614"/>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98753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947025-D5EC-46B2-A021-FE8D7C09CA38}"/>
              </a:ext>
            </a:extLst>
          </p:cNvPr>
          <p:cNvSpPr>
            <a:spLocks noGrp="1"/>
          </p:cNvSpPr>
          <p:nvPr>
            <p:ph type="body" idx="1"/>
          </p:nvPr>
        </p:nvSpPr>
        <p:spPr/>
        <p:txBody>
          <a:bodyPr/>
          <a:lstStyle/>
          <a:p>
            <a:endParaRPr lang="en-US"/>
          </a:p>
        </p:txBody>
      </p:sp>
      <p:sp>
        <p:nvSpPr>
          <p:cNvPr id="15363" name="Title 13"/>
          <p:cNvSpPr>
            <a:spLocks noGrp="1"/>
          </p:cNvSpPr>
          <p:nvPr>
            <p:ph type="title"/>
          </p:nvPr>
        </p:nvSpPr>
        <p:spPr/>
        <p:txBody>
          <a:bodyPr/>
          <a:lstStyle/>
          <a:p>
            <a:pPr eaLnBrk="1" hangingPunct="1"/>
            <a:r>
              <a:rPr lang="en-US" altLang="en-US" dirty="0" err="1"/>
              <a:t>Busca</a:t>
            </a:r>
            <a:r>
              <a:rPr lang="en-US" altLang="en-US" dirty="0"/>
              <a:t> </a:t>
            </a:r>
            <a:r>
              <a:rPr lang="en-US" altLang="en-US" dirty="0" err="1"/>
              <a:t>básica</a:t>
            </a:r>
            <a:endParaRPr lang="en-US" altLang="en-US" b="1" dirty="0">
              <a:solidFill>
                <a:srgbClr val="1FA64A"/>
              </a:solidFill>
            </a:endParaRPr>
          </a:p>
        </p:txBody>
      </p:sp>
      <p:pic>
        <p:nvPicPr>
          <p:cNvPr id="9" name="Picture 8">
            <a:extLst>
              <a:ext uri="{FF2B5EF4-FFF2-40B4-BE49-F238E27FC236}">
                <a16:creationId xmlns:a16="http://schemas.microsoft.com/office/drawing/2014/main" id="{CB00D110-FCAD-4CEC-97EA-0815AE9C53AB}"/>
              </a:ext>
            </a:extLst>
          </p:cNvPr>
          <p:cNvPicPr>
            <a:picLocks noChangeAspect="1"/>
          </p:cNvPicPr>
          <p:nvPr/>
        </p:nvPicPr>
        <p:blipFill rotWithShape="1">
          <a:blip r:embed="rId3"/>
          <a:srcRect r="1701" b="2573"/>
          <a:stretch/>
        </p:blipFill>
        <p:spPr>
          <a:xfrm>
            <a:off x="70329" y="1053524"/>
            <a:ext cx="8988424" cy="5725793"/>
          </a:xfrm>
          <a:prstGeom prst="rect">
            <a:avLst/>
          </a:prstGeom>
        </p:spPr>
      </p:pic>
      <p:sp>
        <p:nvSpPr>
          <p:cNvPr id="3" name="Text Placeholder 2">
            <a:extLst>
              <a:ext uri="{FF2B5EF4-FFF2-40B4-BE49-F238E27FC236}">
                <a16:creationId xmlns:a16="http://schemas.microsoft.com/office/drawing/2014/main" id="{0506F70C-21DE-44C3-9956-514328F8B5E6}"/>
              </a:ext>
            </a:extLst>
          </p:cNvPr>
          <p:cNvSpPr>
            <a:spLocks noGrp="1"/>
          </p:cNvSpPr>
          <p:nvPr>
            <p:ph type="body" sz="quarter" idx="4294967295"/>
          </p:nvPr>
        </p:nvSpPr>
        <p:spPr>
          <a:xfrm>
            <a:off x="1046480" y="4618181"/>
            <a:ext cx="7132320" cy="1737473"/>
          </a:xfrm>
        </p:spPr>
        <p:txBody>
          <a:bodyPr/>
          <a:lstStyle/>
          <a:p>
            <a:pPr marL="0" indent="0" algn="ctr" eaLnBrk="1" hangingPunct="1">
              <a:buNone/>
            </a:pPr>
            <a:r>
              <a:rPr lang="pt-BR" altLang="en-US" sz="3600" dirty="0">
                <a:solidFill>
                  <a:schemeClr val="bg1"/>
                </a:solidFill>
                <a:effectLst>
                  <a:outerShdw blurRad="38100" dist="38100" dir="2700000" algn="tl">
                    <a:srgbClr val="000000">
                      <a:alpha val="43137"/>
                    </a:srgbClr>
                  </a:outerShdw>
                </a:effectLst>
              </a:rPr>
              <a:t>Nesta tela, você pode escolher todas ou algumas bases.</a:t>
            </a:r>
          </a:p>
        </p:txBody>
      </p:sp>
      <p:sp>
        <p:nvSpPr>
          <p:cNvPr id="20" name="Down Arrow 8">
            <a:extLst>
              <a:ext uri="{FF2B5EF4-FFF2-40B4-BE49-F238E27FC236}">
                <a16:creationId xmlns:a16="http://schemas.microsoft.com/office/drawing/2014/main" id="{AC175C73-7AC4-43FF-91F1-7E4087A62E6D}"/>
              </a:ext>
            </a:extLst>
          </p:cNvPr>
          <p:cNvSpPr/>
          <p:nvPr/>
        </p:nvSpPr>
        <p:spPr>
          <a:xfrm rot="14808581">
            <a:off x="2243235" y="3987339"/>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268738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EB610C26-F896-4AA8-86EF-47D6F874A5CA}"/>
              </a:ext>
            </a:extLst>
          </p:cNvPr>
          <p:cNvPicPr>
            <a:picLocks noChangeAspect="1"/>
          </p:cNvPicPr>
          <p:nvPr/>
        </p:nvPicPr>
        <p:blipFill>
          <a:blip r:embed="rId3"/>
          <a:stretch>
            <a:fillRect/>
          </a:stretch>
        </p:blipFill>
        <p:spPr>
          <a:xfrm>
            <a:off x="77788" y="1050927"/>
            <a:ext cx="8988424" cy="5777015"/>
          </a:xfrm>
          <a:prstGeom prst="rect">
            <a:avLst/>
          </a:prstGeom>
          <a:ln>
            <a:solidFill>
              <a:schemeClr val="tx1"/>
            </a:solidFill>
          </a:ln>
        </p:spPr>
      </p:pic>
      <p:sp>
        <p:nvSpPr>
          <p:cNvPr id="15363" name="Title 13"/>
          <p:cNvSpPr>
            <a:spLocks noGrp="1"/>
          </p:cNvSpPr>
          <p:nvPr>
            <p:ph type="title"/>
          </p:nvPr>
        </p:nvSpPr>
        <p:spPr/>
        <p:txBody>
          <a:bodyPr/>
          <a:lstStyle/>
          <a:p>
            <a:pPr eaLnBrk="1" hangingPunct="1"/>
            <a:r>
              <a:rPr lang="en-US" altLang="en-US" dirty="0" err="1"/>
              <a:t>Busca</a:t>
            </a:r>
            <a:r>
              <a:rPr lang="en-US" altLang="en-US" dirty="0"/>
              <a:t> </a:t>
            </a:r>
            <a:r>
              <a:rPr lang="en-US" altLang="en-US" dirty="0" err="1"/>
              <a:t>básica</a:t>
            </a:r>
            <a:endParaRPr lang="en-US" altLang="en-US" b="1" dirty="0">
              <a:solidFill>
                <a:srgbClr val="1FA64A"/>
              </a:solidFill>
            </a:endParaRPr>
          </a:p>
        </p:txBody>
      </p:sp>
      <p:sp>
        <p:nvSpPr>
          <p:cNvPr id="4" name="Text Placeholder 3">
            <a:extLst>
              <a:ext uri="{FF2B5EF4-FFF2-40B4-BE49-F238E27FC236}">
                <a16:creationId xmlns:a16="http://schemas.microsoft.com/office/drawing/2014/main" id="{C8EC7F9F-5D6A-40FA-B049-1D8B2CF74806}"/>
              </a:ext>
            </a:extLst>
          </p:cNvPr>
          <p:cNvSpPr>
            <a:spLocks noGrp="1"/>
          </p:cNvSpPr>
          <p:nvPr>
            <p:ph type="body" sz="quarter" idx="4294967295"/>
          </p:nvPr>
        </p:nvSpPr>
        <p:spPr>
          <a:xfrm>
            <a:off x="199231" y="5390450"/>
            <a:ext cx="8745538" cy="246255"/>
          </a:xfrm>
        </p:spPr>
        <p:txBody>
          <a:bodyPr/>
          <a:lstStyle/>
          <a:p>
            <a:pPr marL="0" indent="0" algn="ctr">
              <a:buNone/>
            </a:pPr>
            <a:r>
              <a:rPr lang="pt-BR" altLang="en-US" sz="2800" dirty="0"/>
              <a:t>Nesta tela, você tem a opção de </a:t>
            </a:r>
            <a:r>
              <a:rPr lang="pt-BR" altLang="en-US" sz="2800" dirty="0" err="1"/>
              <a:t>autocompletar</a:t>
            </a:r>
            <a:r>
              <a:rPr lang="pt-BR" altLang="en-US" sz="2800" dirty="0"/>
              <a:t>.</a:t>
            </a:r>
          </a:p>
        </p:txBody>
      </p:sp>
    </p:spTree>
    <p:extLst>
      <p:ext uri="{BB962C8B-B14F-4D97-AF65-F5344CB8AC3E}">
        <p14:creationId xmlns:p14="http://schemas.microsoft.com/office/powerpoint/2010/main" val="925526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98BB06A-094C-4913-9BC9-E26D065A819A}"/>
              </a:ext>
            </a:extLst>
          </p:cNvPr>
          <p:cNvPicPr>
            <a:picLocks noChangeAspect="1"/>
          </p:cNvPicPr>
          <p:nvPr/>
        </p:nvPicPr>
        <p:blipFill>
          <a:blip r:embed="rId3"/>
          <a:stretch>
            <a:fillRect/>
          </a:stretch>
        </p:blipFill>
        <p:spPr>
          <a:xfrm>
            <a:off x="77788" y="1050927"/>
            <a:ext cx="8988424" cy="5765716"/>
          </a:xfrm>
          <a:prstGeom prst="rect">
            <a:avLst/>
          </a:prstGeom>
          <a:ln>
            <a:solidFill>
              <a:schemeClr val="tx1"/>
            </a:solidFill>
          </a:ln>
        </p:spPr>
      </p:pic>
      <p:sp>
        <p:nvSpPr>
          <p:cNvPr id="15363" name="Title 13"/>
          <p:cNvSpPr>
            <a:spLocks noGrp="1"/>
          </p:cNvSpPr>
          <p:nvPr>
            <p:ph type="title"/>
          </p:nvPr>
        </p:nvSpPr>
        <p:spPr/>
        <p:txBody>
          <a:bodyPr/>
          <a:lstStyle/>
          <a:p>
            <a:pPr eaLnBrk="1" hangingPunct="1"/>
            <a:r>
              <a:rPr lang="en-US" altLang="en-US" b="1" dirty="0" err="1">
                <a:solidFill>
                  <a:srgbClr val="1FA64A"/>
                </a:solidFill>
              </a:rPr>
              <a:t>Busca</a:t>
            </a:r>
            <a:r>
              <a:rPr lang="en-US" altLang="en-US" b="1" dirty="0">
                <a:solidFill>
                  <a:srgbClr val="1FA64A"/>
                </a:solidFill>
              </a:rPr>
              <a:t> </a:t>
            </a:r>
            <a:r>
              <a:rPr lang="en-US" altLang="en-US" b="1" dirty="0" err="1">
                <a:solidFill>
                  <a:srgbClr val="1FA64A"/>
                </a:solidFill>
              </a:rPr>
              <a:t>básica</a:t>
            </a:r>
            <a:endParaRPr lang="en-US" altLang="en-US" b="1" dirty="0">
              <a:solidFill>
                <a:srgbClr val="1FA64A"/>
              </a:solidFill>
            </a:endParaRPr>
          </a:p>
        </p:txBody>
      </p:sp>
      <p:sp>
        <p:nvSpPr>
          <p:cNvPr id="8" name="Down Arrow 8">
            <a:extLst>
              <a:ext uri="{FF2B5EF4-FFF2-40B4-BE49-F238E27FC236}">
                <a16:creationId xmlns:a16="http://schemas.microsoft.com/office/drawing/2014/main" id="{44EC888A-C726-48BB-81A2-0FD4BF7F8614}"/>
              </a:ext>
            </a:extLst>
          </p:cNvPr>
          <p:cNvSpPr/>
          <p:nvPr/>
        </p:nvSpPr>
        <p:spPr>
          <a:xfrm rot="2129832">
            <a:off x="6793255" y="2497305"/>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468378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E272-9BC6-47AF-B88C-A7EAFC12978A}"/>
              </a:ext>
            </a:extLst>
          </p:cNvPr>
          <p:cNvSpPr>
            <a:spLocks noGrp="1"/>
          </p:cNvSpPr>
          <p:nvPr>
            <p:ph type="title"/>
          </p:nvPr>
        </p:nvSpPr>
        <p:spPr/>
        <p:txBody>
          <a:bodyPr/>
          <a:lstStyle/>
          <a:p>
            <a:r>
              <a:rPr lang="pt-BR" dirty="0"/>
              <a:t>Página de Resultados</a:t>
            </a:r>
            <a:endParaRPr lang="en-US" dirty="0"/>
          </a:p>
        </p:txBody>
      </p:sp>
    </p:spTree>
    <p:extLst>
      <p:ext uri="{BB962C8B-B14F-4D97-AF65-F5344CB8AC3E}">
        <p14:creationId xmlns:p14="http://schemas.microsoft.com/office/powerpoint/2010/main" val="3543116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58A45494-96AE-4EA9-AC4E-AD7F906FFECC}"/>
              </a:ext>
            </a:extLst>
          </p:cNvPr>
          <p:cNvPicPr>
            <a:picLocks noChangeAspect="1"/>
          </p:cNvPicPr>
          <p:nvPr/>
        </p:nvPicPr>
        <p:blipFill rotWithShape="1">
          <a:blip r:embed="rId3"/>
          <a:srcRect r="1701" b="2903"/>
          <a:stretch/>
        </p:blipFill>
        <p:spPr>
          <a:xfrm>
            <a:off x="77788" y="1050927"/>
            <a:ext cx="8988422" cy="5706362"/>
          </a:xfrm>
          <a:prstGeom prst="rect">
            <a:avLst/>
          </a:prstGeom>
          <a:ln>
            <a:solidFill>
              <a:schemeClr val="tx1"/>
            </a:solidFill>
          </a:ln>
        </p:spPr>
      </p:pic>
      <p:sp>
        <p:nvSpPr>
          <p:cNvPr id="15363" name="Title 13"/>
          <p:cNvSpPr>
            <a:spLocks noGrp="1"/>
          </p:cNvSpPr>
          <p:nvPr>
            <p:ph type="title"/>
          </p:nvPr>
        </p:nvSpPr>
        <p:spPr/>
        <p:txBody>
          <a:bodyPr/>
          <a:lstStyle/>
          <a:p>
            <a:pPr eaLnBrk="1" hangingPunct="1"/>
            <a:r>
              <a:rPr lang="en-US" altLang="en-US" b="1" dirty="0" err="1">
                <a:solidFill>
                  <a:srgbClr val="1FA64A"/>
                </a:solidFill>
              </a:rPr>
              <a:t>Página</a:t>
            </a:r>
            <a:r>
              <a:rPr lang="en-US" altLang="en-US" b="1" dirty="0">
                <a:solidFill>
                  <a:srgbClr val="1FA64A"/>
                </a:solidFill>
              </a:rPr>
              <a:t> de </a:t>
            </a:r>
            <a:r>
              <a:rPr lang="en-US" altLang="en-US" b="1" dirty="0" err="1">
                <a:solidFill>
                  <a:srgbClr val="1FA64A"/>
                </a:solidFill>
              </a:rPr>
              <a:t>Resultados</a:t>
            </a:r>
            <a:endParaRPr lang="en-US" altLang="en-US" b="1" dirty="0">
              <a:solidFill>
                <a:srgbClr val="1FA64A"/>
              </a:solidFill>
            </a:endParaRPr>
          </a:p>
        </p:txBody>
      </p:sp>
      <p:sp>
        <p:nvSpPr>
          <p:cNvPr id="2" name="Rectangle: Rounded Corners 1">
            <a:extLst>
              <a:ext uri="{FF2B5EF4-FFF2-40B4-BE49-F238E27FC236}">
                <a16:creationId xmlns:a16="http://schemas.microsoft.com/office/drawing/2014/main" id="{88ECCC14-0A6C-42BB-A0FF-277E3BAF936D}"/>
              </a:ext>
            </a:extLst>
          </p:cNvPr>
          <p:cNvSpPr/>
          <p:nvPr/>
        </p:nvSpPr>
        <p:spPr>
          <a:xfrm>
            <a:off x="77788" y="2068847"/>
            <a:ext cx="1600541" cy="4704255"/>
          </a:xfrm>
          <a:prstGeom prst="roundRect">
            <a:avLst>
              <a:gd name="adj" fmla="val 7822"/>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F52A4A-1876-4E72-9D76-C3F0A1F5B31A}"/>
              </a:ext>
            </a:extLst>
          </p:cNvPr>
          <p:cNvSpPr/>
          <p:nvPr/>
        </p:nvSpPr>
        <p:spPr>
          <a:xfrm>
            <a:off x="1759350" y="2068847"/>
            <a:ext cx="5856790" cy="4704255"/>
          </a:xfrm>
          <a:prstGeom prst="roundRect">
            <a:avLst>
              <a:gd name="adj" fmla="val 2256"/>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F85A1141-0B6A-4C4A-AA2B-3DC4F148C804}"/>
              </a:ext>
            </a:extLst>
          </p:cNvPr>
          <p:cNvSpPr/>
          <p:nvPr/>
        </p:nvSpPr>
        <p:spPr>
          <a:xfrm>
            <a:off x="7697466" y="2068847"/>
            <a:ext cx="1300222" cy="4704255"/>
          </a:xfrm>
          <a:prstGeom prst="roundRect">
            <a:avLst>
              <a:gd name="adj" fmla="val 7822"/>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D3CBC87-5C77-44D0-BBB8-159D63B2DA88}"/>
              </a:ext>
            </a:extLst>
          </p:cNvPr>
          <p:cNvSpPr txBox="1">
            <a:spLocks noChangeAspect="1"/>
          </p:cNvSpPr>
          <p:nvPr/>
        </p:nvSpPr>
        <p:spPr>
          <a:xfrm>
            <a:off x="354957" y="1798847"/>
            <a:ext cx="540000" cy="540000"/>
          </a:xfrm>
          <a:prstGeom prst="ellipse">
            <a:avLst/>
          </a:prstGeom>
          <a:solidFill>
            <a:srgbClr val="FF0000"/>
          </a:solidFill>
          <a:ln/>
        </p:spPr>
        <p:style>
          <a:lnRef idx="3">
            <a:schemeClr val="lt1"/>
          </a:lnRef>
          <a:fillRef idx="1">
            <a:schemeClr val="accent2"/>
          </a:fillRef>
          <a:effectRef idx="1">
            <a:schemeClr val="accent2"/>
          </a:effectRef>
          <a:fontRef idx="minor">
            <a:schemeClr val="lt1"/>
          </a:fontRef>
        </p:style>
        <p:txBody>
          <a:bodyPr anchor="b">
            <a:spAutoFit/>
          </a:bodyPr>
          <a:lstStyle/>
          <a:p>
            <a:pPr algn="ctr" defTabSz="0" eaLnBrk="1" fontAlgn="auto" hangingPunct="1">
              <a:spcBef>
                <a:spcPts val="0"/>
              </a:spcBef>
              <a:spcAft>
                <a:spcPts val="0"/>
              </a:spcAft>
              <a:defRPr/>
            </a:pPr>
            <a:r>
              <a:rPr lang="pt-BR" b="1" dirty="0">
                <a:solidFill>
                  <a:schemeClr val="bg1"/>
                </a:solidFill>
              </a:rPr>
              <a:t>1</a:t>
            </a:r>
            <a:endParaRPr lang="en-US" b="1" dirty="0">
              <a:solidFill>
                <a:schemeClr val="bg1"/>
              </a:solidFill>
            </a:endParaRPr>
          </a:p>
        </p:txBody>
      </p:sp>
      <p:sp>
        <p:nvSpPr>
          <p:cNvPr id="6" name="TextBox 5">
            <a:extLst>
              <a:ext uri="{FF2B5EF4-FFF2-40B4-BE49-F238E27FC236}">
                <a16:creationId xmlns:a16="http://schemas.microsoft.com/office/drawing/2014/main" id="{79146FFD-083C-46F8-9C96-6A452BC66512}"/>
              </a:ext>
            </a:extLst>
          </p:cNvPr>
          <p:cNvSpPr txBox="1">
            <a:spLocks/>
          </p:cNvSpPr>
          <p:nvPr/>
        </p:nvSpPr>
        <p:spPr>
          <a:xfrm>
            <a:off x="4031999" y="1798847"/>
            <a:ext cx="540000" cy="540000"/>
          </a:xfrm>
          <a:prstGeom prst="ellipse">
            <a:avLst/>
          </a:prstGeom>
          <a:solidFill>
            <a:srgbClr val="FF0000"/>
          </a:solidFill>
          <a:ln/>
        </p:spPr>
        <p:style>
          <a:lnRef idx="3">
            <a:schemeClr val="lt1"/>
          </a:lnRef>
          <a:fillRef idx="1">
            <a:schemeClr val="accent2"/>
          </a:fillRef>
          <a:effectRef idx="1">
            <a:schemeClr val="accent2"/>
          </a:effectRef>
          <a:fontRef idx="minor">
            <a:schemeClr val="lt1"/>
          </a:fontRef>
        </p:style>
        <p:txBody>
          <a:bodyPr anchor="b">
            <a:spAutoFit/>
          </a:bodyPr>
          <a:lstStyle/>
          <a:p>
            <a:pPr algn="ctr" defTabSz="0" eaLnBrk="1" fontAlgn="auto" hangingPunct="1">
              <a:spcBef>
                <a:spcPts val="0"/>
              </a:spcBef>
              <a:spcAft>
                <a:spcPts val="0"/>
              </a:spcAft>
              <a:defRPr/>
            </a:pPr>
            <a:r>
              <a:rPr lang="pt-BR" b="1" dirty="0">
                <a:solidFill>
                  <a:schemeClr val="bg1"/>
                </a:solidFill>
              </a:rPr>
              <a:t>2</a:t>
            </a:r>
            <a:endParaRPr lang="en-US" b="1" dirty="0">
              <a:solidFill>
                <a:schemeClr val="bg1"/>
              </a:solidFill>
            </a:endParaRPr>
          </a:p>
        </p:txBody>
      </p:sp>
      <p:sp>
        <p:nvSpPr>
          <p:cNvPr id="7" name="TextBox 6">
            <a:extLst>
              <a:ext uri="{FF2B5EF4-FFF2-40B4-BE49-F238E27FC236}">
                <a16:creationId xmlns:a16="http://schemas.microsoft.com/office/drawing/2014/main" id="{3963CBBF-6155-47CF-99C1-732C19B5FFC2}"/>
              </a:ext>
            </a:extLst>
          </p:cNvPr>
          <p:cNvSpPr txBox="1">
            <a:spLocks/>
          </p:cNvSpPr>
          <p:nvPr/>
        </p:nvSpPr>
        <p:spPr>
          <a:xfrm>
            <a:off x="7947703" y="1798847"/>
            <a:ext cx="540000" cy="540000"/>
          </a:xfrm>
          <a:prstGeom prst="ellipse">
            <a:avLst/>
          </a:prstGeom>
          <a:solidFill>
            <a:srgbClr val="FF0000"/>
          </a:solidFill>
          <a:ln/>
        </p:spPr>
        <p:style>
          <a:lnRef idx="3">
            <a:schemeClr val="lt1"/>
          </a:lnRef>
          <a:fillRef idx="1">
            <a:schemeClr val="accent2"/>
          </a:fillRef>
          <a:effectRef idx="1">
            <a:schemeClr val="accent2"/>
          </a:effectRef>
          <a:fontRef idx="minor">
            <a:schemeClr val="lt1"/>
          </a:fontRef>
        </p:style>
        <p:txBody>
          <a:bodyPr anchor="b">
            <a:spAutoFit/>
          </a:bodyPr>
          <a:lstStyle/>
          <a:p>
            <a:pPr algn="ctr" defTabSz="0" eaLnBrk="1" fontAlgn="auto" hangingPunct="1">
              <a:spcBef>
                <a:spcPts val="0"/>
              </a:spcBef>
              <a:spcAft>
                <a:spcPts val="0"/>
              </a:spcAft>
              <a:defRPr/>
            </a:pPr>
            <a:r>
              <a:rPr lang="pt-BR" b="1" dirty="0">
                <a:solidFill>
                  <a:schemeClr val="bg1"/>
                </a:solidFill>
              </a:rPr>
              <a:t>3</a:t>
            </a:r>
            <a:endParaRPr lang="en-US" b="1" dirty="0">
              <a:solidFill>
                <a:schemeClr val="bg1"/>
              </a:solidFill>
            </a:endParaRPr>
          </a:p>
        </p:txBody>
      </p:sp>
    </p:spTree>
    <p:extLst>
      <p:ext uri="{BB962C8B-B14F-4D97-AF65-F5344CB8AC3E}">
        <p14:creationId xmlns:p14="http://schemas.microsoft.com/office/powerpoint/2010/main" val="2754583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58A45494-96AE-4EA9-AC4E-AD7F906FFECC}"/>
              </a:ext>
            </a:extLst>
          </p:cNvPr>
          <p:cNvPicPr>
            <a:picLocks noChangeAspect="1"/>
          </p:cNvPicPr>
          <p:nvPr/>
        </p:nvPicPr>
        <p:blipFill rotWithShape="1">
          <a:blip r:embed="rId3"/>
          <a:srcRect r="1701" b="2903"/>
          <a:stretch/>
        </p:blipFill>
        <p:spPr>
          <a:xfrm>
            <a:off x="77788" y="1050927"/>
            <a:ext cx="8988422" cy="5706362"/>
          </a:xfrm>
          <a:prstGeom prst="rect">
            <a:avLst/>
          </a:prstGeom>
          <a:ln>
            <a:solidFill>
              <a:schemeClr val="tx1"/>
            </a:solidFill>
          </a:ln>
        </p:spPr>
      </p:pic>
      <p:sp>
        <p:nvSpPr>
          <p:cNvPr id="2" name="Rectangle: Rounded Corners 1">
            <a:extLst>
              <a:ext uri="{FF2B5EF4-FFF2-40B4-BE49-F238E27FC236}">
                <a16:creationId xmlns:a16="http://schemas.microsoft.com/office/drawing/2014/main" id="{88ECCC14-0A6C-42BB-A0FF-277E3BAF936D}"/>
              </a:ext>
            </a:extLst>
          </p:cNvPr>
          <p:cNvSpPr/>
          <p:nvPr/>
        </p:nvSpPr>
        <p:spPr>
          <a:xfrm>
            <a:off x="77788" y="2068847"/>
            <a:ext cx="1600541" cy="4704255"/>
          </a:xfrm>
          <a:prstGeom prst="roundRect">
            <a:avLst>
              <a:gd name="adj" fmla="val 7822"/>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D3CBC87-5C77-44D0-BBB8-159D63B2DA88}"/>
              </a:ext>
            </a:extLst>
          </p:cNvPr>
          <p:cNvSpPr txBox="1">
            <a:spLocks noChangeAspect="1"/>
          </p:cNvSpPr>
          <p:nvPr/>
        </p:nvSpPr>
        <p:spPr>
          <a:xfrm>
            <a:off x="354957" y="1798847"/>
            <a:ext cx="540000" cy="540000"/>
          </a:xfrm>
          <a:prstGeom prst="ellipse">
            <a:avLst/>
          </a:prstGeom>
          <a:solidFill>
            <a:srgbClr val="FF0000"/>
          </a:solidFill>
          <a:ln/>
        </p:spPr>
        <p:style>
          <a:lnRef idx="3">
            <a:schemeClr val="lt1"/>
          </a:lnRef>
          <a:fillRef idx="1">
            <a:schemeClr val="accent2"/>
          </a:fillRef>
          <a:effectRef idx="1">
            <a:schemeClr val="accent2"/>
          </a:effectRef>
          <a:fontRef idx="minor">
            <a:schemeClr val="lt1"/>
          </a:fontRef>
        </p:style>
        <p:txBody>
          <a:bodyPr anchor="b">
            <a:spAutoFit/>
          </a:bodyPr>
          <a:lstStyle/>
          <a:p>
            <a:pPr algn="ctr" defTabSz="0" eaLnBrk="1" fontAlgn="auto" hangingPunct="1">
              <a:spcBef>
                <a:spcPts val="0"/>
              </a:spcBef>
              <a:spcAft>
                <a:spcPts val="0"/>
              </a:spcAft>
              <a:defRPr/>
            </a:pPr>
            <a:r>
              <a:rPr lang="pt-BR" b="1" dirty="0">
                <a:solidFill>
                  <a:schemeClr val="bg1"/>
                </a:solidFill>
              </a:rPr>
              <a:t>1</a:t>
            </a:r>
            <a:endParaRPr lang="en-US" b="1" dirty="0">
              <a:solidFill>
                <a:schemeClr val="bg1"/>
              </a:solidFill>
            </a:endParaRPr>
          </a:p>
        </p:txBody>
      </p:sp>
      <p:sp>
        <p:nvSpPr>
          <p:cNvPr id="20" name="Title 13">
            <a:extLst>
              <a:ext uri="{FF2B5EF4-FFF2-40B4-BE49-F238E27FC236}">
                <a16:creationId xmlns:a16="http://schemas.microsoft.com/office/drawing/2014/main" id="{10A07EBA-5B71-40E5-8639-D7686F822643}"/>
              </a:ext>
            </a:extLst>
          </p:cNvPr>
          <p:cNvSpPr txBox="1">
            <a:spLocks/>
          </p:cNvSpPr>
          <p:nvPr/>
        </p:nvSpPr>
        <p:spPr bwMode="auto">
          <a:xfrm>
            <a:off x="2695349" y="3047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buNone/>
              <a:defRPr sz="4000" b="1" kern="1200" cap="none" baseline="0">
                <a:solidFill>
                  <a:srgbClr val="1FA64A"/>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endParaRPr lang="en-US" altLang="en-US" dirty="0"/>
          </a:p>
        </p:txBody>
      </p:sp>
      <p:sp>
        <p:nvSpPr>
          <p:cNvPr id="21" name="Title 13">
            <a:extLst>
              <a:ext uri="{FF2B5EF4-FFF2-40B4-BE49-F238E27FC236}">
                <a16:creationId xmlns:a16="http://schemas.microsoft.com/office/drawing/2014/main" id="{0C516F9E-6438-4E41-B27E-939365DF13B1}"/>
              </a:ext>
            </a:extLst>
          </p:cNvPr>
          <p:cNvSpPr>
            <a:spLocks noGrp="1"/>
          </p:cNvSpPr>
          <p:nvPr>
            <p:ph type="title"/>
          </p:nvPr>
        </p:nvSpPr>
        <p:spPr>
          <a:xfrm>
            <a:off x="2542949" y="152399"/>
            <a:ext cx="7272383" cy="882715"/>
          </a:xfrm>
        </p:spPr>
        <p:txBody>
          <a:bodyPr/>
          <a:lstStyle/>
          <a:p>
            <a:pPr eaLnBrk="1" hangingPunct="1"/>
            <a:r>
              <a:rPr lang="pt-BR" altLang="en-US" dirty="0"/>
              <a:t>Facetas (ou filtros)</a:t>
            </a:r>
            <a:endParaRPr lang="en-US" altLang="en-US" b="1" dirty="0">
              <a:solidFill>
                <a:srgbClr val="1FA64A"/>
              </a:solidFill>
            </a:endParaRPr>
          </a:p>
        </p:txBody>
      </p:sp>
      <p:sp>
        <p:nvSpPr>
          <p:cNvPr id="27" name="Rectangle 26">
            <a:extLst>
              <a:ext uri="{FF2B5EF4-FFF2-40B4-BE49-F238E27FC236}">
                <a16:creationId xmlns:a16="http://schemas.microsoft.com/office/drawing/2014/main" id="{21AEF65A-9386-4822-8599-5ACE240F831A}"/>
              </a:ext>
            </a:extLst>
          </p:cNvPr>
          <p:cNvSpPr/>
          <p:nvPr/>
        </p:nvSpPr>
        <p:spPr>
          <a:xfrm>
            <a:off x="1738948" y="2284344"/>
            <a:ext cx="7327262" cy="4472946"/>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0409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58A45494-96AE-4EA9-AC4E-AD7F906FFECC}"/>
              </a:ext>
            </a:extLst>
          </p:cNvPr>
          <p:cNvPicPr>
            <a:picLocks noChangeAspect="1"/>
          </p:cNvPicPr>
          <p:nvPr/>
        </p:nvPicPr>
        <p:blipFill rotWithShape="1">
          <a:blip r:embed="rId3"/>
          <a:srcRect t="18947" r="82496" b="2903"/>
          <a:stretch/>
        </p:blipFill>
        <p:spPr>
          <a:xfrm>
            <a:off x="298554" y="1600200"/>
            <a:ext cx="1600541" cy="4592823"/>
          </a:xfrm>
          <a:prstGeom prst="rect">
            <a:avLst/>
          </a:prstGeom>
          <a:ln>
            <a:noFill/>
          </a:ln>
        </p:spPr>
      </p:pic>
      <p:sp>
        <p:nvSpPr>
          <p:cNvPr id="2" name="Rectangle: Rounded Corners 1">
            <a:extLst>
              <a:ext uri="{FF2B5EF4-FFF2-40B4-BE49-F238E27FC236}">
                <a16:creationId xmlns:a16="http://schemas.microsoft.com/office/drawing/2014/main" id="{88ECCC14-0A6C-42BB-A0FF-277E3BAF936D}"/>
              </a:ext>
            </a:extLst>
          </p:cNvPr>
          <p:cNvSpPr/>
          <p:nvPr/>
        </p:nvSpPr>
        <p:spPr>
          <a:xfrm>
            <a:off x="298554" y="1504582"/>
            <a:ext cx="1600541" cy="4704255"/>
          </a:xfrm>
          <a:prstGeom prst="roundRect">
            <a:avLst>
              <a:gd name="adj" fmla="val 7822"/>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D3CBC87-5C77-44D0-BBB8-159D63B2DA88}"/>
              </a:ext>
            </a:extLst>
          </p:cNvPr>
          <p:cNvSpPr txBox="1">
            <a:spLocks noChangeAspect="1"/>
          </p:cNvSpPr>
          <p:nvPr/>
        </p:nvSpPr>
        <p:spPr>
          <a:xfrm>
            <a:off x="575723" y="1234582"/>
            <a:ext cx="540000" cy="540000"/>
          </a:xfrm>
          <a:prstGeom prst="ellipse">
            <a:avLst/>
          </a:prstGeom>
          <a:solidFill>
            <a:srgbClr val="FF0000"/>
          </a:solidFill>
          <a:ln/>
        </p:spPr>
        <p:style>
          <a:lnRef idx="3">
            <a:schemeClr val="lt1"/>
          </a:lnRef>
          <a:fillRef idx="1">
            <a:schemeClr val="accent2"/>
          </a:fillRef>
          <a:effectRef idx="1">
            <a:schemeClr val="accent2"/>
          </a:effectRef>
          <a:fontRef idx="minor">
            <a:schemeClr val="lt1"/>
          </a:fontRef>
        </p:style>
        <p:txBody>
          <a:bodyPr anchor="b">
            <a:spAutoFit/>
          </a:bodyPr>
          <a:lstStyle/>
          <a:p>
            <a:pPr algn="ctr" defTabSz="0" eaLnBrk="1" fontAlgn="auto" hangingPunct="1">
              <a:spcBef>
                <a:spcPts val="0"/>
              </a:spcBef>
              <a:spcAft>
                <a:spcPts val="0"/>
              </a:spcAft>
              <a:defRPr/>
            </a:pPr>
            <a:r>
              <a:rPr lang="pt-BR" b="1" dirty="0">
                <a:solidFill>
                  <a:schemeClr val="bg1"/>
                </a:solidFill>
              </a:rPr>
              <a:t>1</a:t>
            </a:r>
            <a:endParaRPr lang="en-US" b="1" dirty="0">
              <a:solidFill>
                <a:schemeClr val="bg1"/>
              </a:solidFill>
            </a:endParaRPr>
          </a:p>
        </p:txBody>
      </p:sp>
      <p:sp>
        <p:nvSpPr>
          <p:cNvPr id="7" name="Content Placeholder 12">
            <a:extLst>
              <a:ext uri="{FF2B5EF4-FFF2-40B4-BE49-F238E27FC236}">
                <a16:creationId xmlns:a16="http://schemas.microsoft.com/office/drawing/2014/main" id="{3BD815E9-1831-42CB-8B50-ED088A05A476}"/>
              </a:ext>
            </a:extLst>
          </p:cNvPr>
          <p:cNvSpPr txBox="1">
            <a:spLocks/>
          </p:cNvSpPr>
          <p:nvPr/>
        </p:nvSpPr>
        <p:spPr bwMode="auto">
          <a:xfrm>
            <a:off x="2590800" y="1600200"/>
            <a:ext cx="60960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2800" b="0" i="0" u="none" strike="noStrike" kern="1200" cap="none" spc="0" normalizeH="0" baseline="0" noProof="0" dirty="0">
                <a:ln>
                  <a:noFill/>
                </a:ln>
                <a:solidFill>
                  <a:sysClr val="windowText" lastClr="000000"/>
                </a:solidFill>
                <a:effectLst/>
                <a:uLnTx/>
                <a:uFillTx/>
                <a:latin typeface="Calibri"/>
                <a:ea typeface="+mn-ea"/>
                <a:cs typeface="+mn-cs"/>
              </a:rPr>
              <a:t>As facetas são inteligentes, ou seja, se alteram de acordo com a temática.</a:t>
            </a:r>
          </a:p>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2800" b="0" i="0" u="none" strike="noStrike" kern="1200" cap="none" spc="0" normalizeH="0" baseline="0" noProof="0" dirty="0">
                <a:ln>
                  <a:noFill/>
                </a:ln>
                <a:solidFill>
                  <a:sysClr val="windowText" lastClr="000000"/>
                </a:solidFill>
                <a:effectLst/>
                <a:uLnTx/>
                <a:uFillTx/>
                <a:latin typeface="Calibri"/>
                <a:ea typeface="+mn-ea"/>
                <a:cs typeface="+mn-cs"/>
              </a:rPr>
              <a:t>Exemplo: </a:t>
            </a:r>
          </a:p>
          <a:p>
            <a:pPr lvl="1" eaLnBrk="1" hangingPunct="1"/>
            <a:r>
              <a:rPr kumimoji="0" lang="pt-BR" altLang="en-US" sz="2400" b="0" i="0" u="none" strike="noStrike" kern="1200" cap="none" spc="0" normalizeH="0" baseline="0" noProof="0" dirty="0">
                <a:ln>
                  <a:noFill/>
                </a:ln>
                <a:solidFill>
                  <a:sysClr val="windowText" lastClr="000000"/>
                </a:solidFill>
                <a:effectLst/>
                <a:uLnTx/>
                <a:uFillTx/>
                <a:latin typeface="Calibri"/>
                <a:ea typeface="+mn-ea"/>
                <a:cs typeface="+mn-cs"/>
              </a:rPr>
              <a:t>Termo de busca: </a:t>
            </a:r>
            <a:br>
              <a:rPr lang="pt-BR" altLang="en-US" dirty="0">
                <a:solidFill>
                  <a:sysClr val="windowText" lastClr="000000"/>
                </a:solidFill>
                <a:latin typeface="Calibri"/>
              </a:rPr>
            </a:br>
            <a:r>
              <a:rPr lang="pt-BR" altLang="en-US" b="1" i="1" dirty="0" err="1">
                <a:solidFill>
                  <a:sysClr val="windowText" lastClr="000000"/>
                </a:solidFill>
                <a:latin typeface="Calibri"/>
              </a:rPr>
              <a:t>bronchitis</a:t>
            </a:r>
            <a:r>
              <a:rPr lang="pt-BR" altLang="en-US" dirty="0">
                <a:solidFill>
                  <a:sysClr val="windowText" lastClr="000000"/>
                </a:solidFill>
                <a:latin typeface="Calibri"/>
              </a:rPr>
              <a:t> (bronquite: inflamação da mucosa da traqueia e dos brônquios)</a:t>
            </a:r>
            <a:endParaRPr kumimoji="0" lang="pt-BR" alt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742950" marR="0" lvl="1" indent="-2857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2400" b="0" i="0" u="none" strike="noStrike" kern="1200" cap="none" spc="0" normalizeH="0" baseline="0" noProof="0" dirty="0">
                <a:ln>
                  <a:noFill/>
                </a:ln>
                <a:solidFill>
                  <a:sysClr val="windowText" lastClr="000000"/>
                </a:solidFill>
                <a:effectLst/>
                <a:uLnTx/>
                <a:uFillTx/>
                <a:latin typeface="Calibri"/>
                <a:ea typeface="+mn-ea"/>
                <a:cs typeface="+mn-cs"/>
              </a:rPr>
              <a:t>Filtros variáveis: </a:t>
            </a:r>
          </a:p>
          <a:p>
            <a:pPr marL="1143000" marR="0" lvl="2" indent="-2286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2400" b="0" i="0" u="none" strike="noStrike" kern="1200" cap="none" spc="0" normalizeH="0" baseline="0" noProof="0" dirty="0">
                <a:ln>
                  <a:noFill/>
                </a:ln>
                <a:solidFill>
                  <a:sysClr val="windowText" lastClr="000000"/>
                </a:solidFill>
                <a:effectLst/>
                <a:uLnTx/>
                <a:uFillTx/>
                <a:latin typeface="Calibri"/>
                <a:ea typeface="+mn-ea"/>
                <a:cs typeface="+mn-cs"/>
              </a:rPr>
              <a:t>Idade ou faixas etárias</a:t>
            </a:r>
          </a:p>
          <a:p>
            <a:pPr marL="1143000" marR="0" lvl="2" indent="-2286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2400" b="0" i="0" u="none" strike="noStrike" kern="1200" cap="none" spc="0" normalizeH="0" baseline="0" noProof="0" dirty="0">
                <a:ln>
                  <a:noFill/>
                </a:ln>
                <a:solidFill>
                  <a:sysClr val="windowText" lastClr="000000"/>
                </a:solidFill>
                <a:effectLst/>
                <a:uLnTx/>
                <a:uFillTx/>
                <a:latin typeface="Calibri"/>
                <a:ea typeface="+mn-ea"/>
                <a:cs typeface="+mn-cs"/>
              </a:rPr>
              <a:t>Gênero</a:t>
            </a:r>
            <a:endParaRPr kumimoji="0" lang="en-US" alt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2" name="Title 13">
            <a:extLst>
              <a:ext uri="{FF2B5EF4-FFF2-40B4-BE49-F238E27FC236}">
                <a16:creationId xmlns:a16="http://schemas.microsoft.com/office/drawing/2014/main" id="{841B8379-783B-4B38-A1D7-90F1DE2F3073}"/>
              </a:ext>
            </a:extLst>
          </p:cNvPr>
          <p:cNvSpPr>
            <a:spLocks noGrp="1"/>
          </p:cNvSpPr>
          <p:nvPr>
            <p:ph type="title"/>
          </p:nvPr>
        </p:nvSpPr>
        <p:spPr>
          <a:xfrm>
            <a:off x="2542949" y="152399"/>
            <a:ext cx="6501039" cy="882715"/>
          </a:xfrm>
        </p:spPr>
        <p:txBody>
          <a:bodyPr/>
          <a:lstStyle/>
          <a:p>
            <a:pPr eaLnBrk="1" hangingPunct="1"/>
            <a:r>
              <a:rPr lang="pt-BR" altLang="en-US" dirty="0"/>
              <a:t>Facetas (ou filtros)</a:t>
            </a:r>
            <a:endParaRPr lang="en-US" altLang="en-US" b="1" dirty="0">
              <a:solidFill>
                <a:srgbClr val="1FA64A"/>
              </a:solidFill>
            </a:endParaRPr>
          </a:p>
        </p:txBody>
      </p:sp>
    </p:spTree>
    <p:extLst>
      <p:ext uri="{BB962C8B-B14F-4D97-AF65-F5344CB8AC3E}">
        <p14:creationId xmlns:p14="http://schemas.microsoft.com/office/powerpoint/2010/main" val="3325936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itle 18"/>
          <p:cNvSpPr>
            <a:spLocks noGrp="1"/>
          </p:cNvSpPr>
          <p:nvPr>
            <p:ph type="body" idx="1"/>
          </p:nvPr>
        </p:nvSpPr>
        <p:spPr>
          <a:xfrm>
            <a:off x="399162" y="1153453"/>
            <a:ext cx="8324214" cy="4801990"/>
          </a:xfrm>
        </p:spPr>
        <p:txBody>
          <a:bodyPr>
            <a:noAutofit/>
          </a:bodyPr>
          <a:lstStyle/>
          <a:p>
            <a:pPr algn="l">
              <a:spcBef>
                <a:spcPts val="0"/>
              </a:spcBef>
            </a:pPr>
            <a:r>
              <a:rPr lang="pt-BR" altLang="en-US" sz="2400" dirty="0">
                <a:solidFill>
                  <a:schemeClr val="tx1"/>
                </a:solidFill>
                <a:latin typeface="Calibri" panose="020F0502020204030204" pitchFamily="34" charset="0"/>
                <a:cs typeface="Calibri" panose="020F0502020204030204" pitchFamily="34" charset="0"/>
              </a:rPr>
              <a:t>COMO ACESSAR AS BASES DE DADOS DA EBSCO</a:t>
            </a:r>
          </a:p>
          <a:p>
            <a:pPr algn="l">
              <a:spcBef>
                <a:spcPts val="0"/>
              </a:spcBef>
            </a:pPr>
            <a:r>
              <a:rPr lang="pt-BR" altLang="en-US" sz="2400" dirty="0">
                <a:solidFill>
                  <a:schemeClr val="tx1"/>
                </a:solidFill>
                <a:latin typeface="Calibri" panose="020F0502020204030204" pitchFamily="34" charset="0"/>
                <a:cs typeface="Calibri" panose="020F0502020204030204" pitchFamily="34" charset="0"/>
              </a:rPr>
              <a:t>BUSCA básica</a:t>
            </a:r>
          </a:p>
          <a:p>
            <a:pPr marL="617538" lvl="1" indent="-342900">
              <a:spcBef>
                <a:spcPts val="0"/>
              </a:spcBef>
              <a:buClr>
                <a:schemeClr val="accent3">
                  <a:lumMod val="60000"/>
                  <a:lumOff val="40000"/>
                </a:schemeClr>
              </a:buClr>
              <a:buFont typeface="Wingdings" panose="05000000000000000000" pitchFamily="2" charset="2"/>
              <a:buChar char="§"/>
            </a:pPr>
            <a:r>
              <a:rPr lang="pt-BR" altLang="en-US" sz="2000" dirty="0">
                <a:solidFill>
                  <a:schemeClr val="tx1"/>
                </a:solidFill>
                <a:latin typeface="Calibri" panose="020F0502020204030204" pitchFamily="34" charset="0"/>
                <a:cs typeface="Calibri" panose="020F0502020204030204" pitchFamily="34" charset="0"/>
              </a:rPr>
              <a:t>Tela de busca</a:t>
            </a:r>
          </a:p>
          <a:p>
            <a:pPr marL="617538" lvl="1" indent="-342900">
              <a:spcBef>
                <a:spcPts val="0"/>
              </a:spcBef>
              <a:buClr>
                <a:schemeClr val="accent3">
                  <a:lumMod val="60000"/>
                  <a:lumOff val="40000"/>
                </a:schemeClr>
              </a:buClr>
              <a:buFont typeface="Wingdings" panose="05000000000000000000" pitchFamily="2" charset="2"/>
              <a:buChar char="§"/>
            </a:pPr>
            <a:r>
              <a:rPr lang="pt-BR" altLang="en-US" sz="2000" dirty="0">
                <a:solidFill>
                  <a:schemeClr val="tx1"/>
                </a:solidFill>
                <a:latin typeface="Calibri" panose="020F0502020204030204" pitchFamily="34" charset="0"/>
                <a:cs typeface="Calibri" panose="020F0502020204030204" pitchFamily="34" charset="0"/>
              </a:rPr>
              <a:t>Escolher bases de dados</a:t>
            </a:r>
          </a:p>
          <a:p>
            <a:pPr algn="l">
              <a:spcBef>
                <a:spcPts val="0"/>
              </a:spcBef>
            </a:pPr>
            <a:r>
              <a:rPr lang="pt-BR" altLang="en-US" sz="2400" dirty="0">
                <a:solidFill>
                  <a:schemeClr val="tx1"/>
                </a:solidFill>
                <a:latin typeface="Calibri" panose="020F0502020204030204" pitchFamily="34" charset="0"/>
                <a:cs typeface="Calibri" panose="020F0502020204030204" pitchFamily="34" charset="0"/>
              </a:rPr>
              <a:t>Página de resultados</a:t>
            </a:r>
          </a:p>
          <a:p>
            <a:pPr marL="617538" lvl="1" indent="-342900">
              <a:spcBef>
                <a:spcPts val="0"/>
              </a:spcBef>
              <a:buClr>
                <a:schemeClr val="accent3">
                  <a:lumMod val="60000"/>
                  <a:lumOff val="40000"/>
                </a:schemeClr>
              </a:buClr>
              <a:buFont typeface="Wingdings" panose="05000000000000000000" pitchFamily="2" charset="2"/>
              <a:buChar char="§"/>
            </a:pPr>
            <a:r>
              <a:rPr lang="pt-BR" altLang="en-US" sz="2000" dirty="0">
                <a:solidFill>
                  <a:schemeClr val="tx1"/>
                </a:solidFill>
                <a:latin typeface="Calibri" panose="020F0502020204030204" pitchFamily="34" charset="0"/>
                <a:cs typeface="Calibri" panose="020F0502020204030204" pitchFamily="34" charset="0"/>
              </a:rPr>
              <a:t>Ordenar, Mudar Opções de página e Compartilhar</a:t>
            </a:r>
          </a:p>
          <a:p>
            <a:pPr marL="617538" lvl="1" indent="-342900">
              <a:spcBef>
                <a:spcPts val="0"/>
              </a:spcBef>
              <a:buClr>
                <a:schemeClr val="accent3">
                  <a:lumMod val="60000"/>
                  <a:lumOff val="40000"/>
                </a:schemeClr>
              </a:buClr>
              <a:buFont typeface="Wingdings" panose="05000000000000000000" pitchFamily="2" charset="2"/>
              <a:buChar char="§"/>
            </a:pPr>
            <a:r>
              <a:rPr lang="pt-BR" altLang="en-US" sz="2000" dirty="0">
                <a:solidFill>
                  <a:schemeClr val="tx1"/>
                </a:solidFill>
                <a:latin typeface="Calibri" panose="020F0502020204030204" pitchFamily="34" charset="0"/>
                <a:cs typeface="Calibri" panose="020F0502020204030204" pitchFamily="34" charset="0"/>
              </a:rPr>
              <a:t>Limitar resultados</a:t>
            </a:r>
          </a:p>
          <a:p>
            <a:pPr marL="617538" lvl="1" indent="-342900">
              <a:spcBef>
                <a:spcPts val="0"/>
              </a:spcBef>
              <a:buClr>
                <a:schemeClr val="accent3">
                  <a:lumMod val="60000"/>
                  <a:lumOff val="40000"/>
                </a:schemeClr>
              </a:buClr>
              <a:buFont typeface="Wingdings" panose="05000000000000000000" pitchFamily="2" charset="2"/>
              <a:buChar char="§"/>
            </a:pPr>
            <a:r>
              <a:rPr lang="pt-BR" altLang="en-US" sz="2000" dirty="0">
                <a:solidFill>
                  <a:schemeClr val="tx1"/>
                </a:solidFill>
                <a:latin typeface="Calibri" panose="020F0502020204030204" pitchFamily="34" charset="0"/>
                <a:cs typeface="Calibri" panose="020F0502020204030204" pitchFamily="34" charset="0"/>
              </a:rPr>
              <a:t>Aplicar facetas (filtros)</a:t>
            </a:r>
          </a:p>
          <a:p>
            <a:pPr>
              <a:spcBef>
                <a:spcPts val="0"/>
              </a:spcBef>
            </a:pPr>
            <a:r>
              <a:rPr lang="pt-BR" altLang="en-US" sz="2400" dirty="0">
                <a:solidFill>
                  <a:schemeClr val="tx1"/>
                </a:solidFill>
                <a:latin typeface="Calibri" panose="020F0502020204030204" pitchFamily="34" charset="0"/>
                <a:cs typeface="Calibri" panose="020F0502020204030204" pitchFamily="34" charset="0"/>
              </a:rPr>
              <a:t>RESULTADO (DOCUMENTO)</a:t>
            </a:r>
          </a:p>
          <a:p>
            <a:pPr marL="617538" lvl="1" indent="-342900">
              <a:spcBef>
                <a:spcPts val="0"/>
              </a:spcBef>
              <a:buClr>
                <a:schemeClr val="accent3">
                  <a:lumMod val="60000"/>
                  <a:lumOff val="40000"/>
                </a:schemeClr>
              </a:buClr>
              <a:buFont typeface="Wingdings" panose="05000000000000000000" pitchFamily="2" charset="2"/>
              <a:buChar char="§"/>
            </a:pPr>
            <a:r>
              <a:rPr lang="pt-BR" altLang="en-US" sz="2000" dirty="0">
                <a:solidFill>
                  <a:schemeClr val="tx1"/>
                </a:solidFill>
                <a:latin typeface="Calibri" panose="020F0502020204030204" pitchFamily="34" charset="0"/>
                <a:cs typeface="Calibri" panose="020F0502020204030204" pitchFamily="34" charset="0"/>
              </a:rPr>
              <a:t>Ver informações do documento recuperado</a:t>
            </a:r>
          </a:p>
          <a:p>
            <a:pPr marL="617538" lvl="1" indent="-342900">
              <a:spcBef>
                <a:spcPts val="0"/>
              </a:spcBef>
              <a:buClr>
                <a:schemeClr val="accent3">
                  <a:lumMod val="60000"/>
                  <a:lumOff val="40000"/>
                </a:schemeClr>
              </a:buClr>
              <a:buFont typeface="Wingdings" panose="05000000000000000000" pitchFamily="2" charset="2"/>
              <a:buChar char="§"/>
            </a:pPr>
            <a:r>
              <a:rPr lang="pt-BR" altLang="en-US" sz="2000" dirty="0">
                <a:solidFill>
                  <a:schemeClr val="tx1"/>
                </a:solidFill>
                <a:latin typeface="Calibri" panose="020F0502020204030204" pitchFamily="34" charset="0"/>
                <a:cs typeface="Calibri" panose="020F0502020204030204" pitchFamily="34" charset="0"/>
              </a:rPr>
              <a:t>Acessar o Texto Completo</a:t>
            </a:r>
          </a:p>
          <a:p>
            <a:pPr algn="l">
              <a:spcBef>
                <a:spcPts val="0"/>
              </a:spcBef>
            </a:pPr>
            <a:r>
              <a:rPr lang="pt-BR" altLang="en-US" sz="2400" dirty="0">
                <a:solidFill>
                  <a:schemeClr val="tx1"/>
                </a:solidFill>
                <a:latin typeface="Calibri" panose="020F0502020204030204" pitchFamily="34" charset="0"/>
                <a:cs typeface="Calibri" panose="020F0502020204030204" pitchFamily="34" charset="0"/>
              </a:rPr>
              <a:t>FERRAMENTAS</a:t>
            </a:r>
          </a:p>
          <a:p>
            <a:pPr marL="617538" lvl="1" indent="-342900">
              <a:spcBef>
                <a:spcPts val="0"/>
              </a:spcBef>
              <a:buClr>
                <a:schemeClr val="accent3">
                  <a:lumMod val="60000"/>
                  <a:lumOff val="40000"/>
                </a:schemeClr>
              </a:buClr>
              <a:buFont typeface="Wingdings" panose="05000000000000000000" pitchFamily="2" charset="2"/>
              <a:buChar char="§"/>
            </a:pPr>
            <a:r>
              <a:rPr lang="pt-BR" altLang="en-US" sz="2000" dirty="0">
                <a:solidFill>
                  <a:schemeClr val="tx1"/>
                </a:solidFill>
                <a:latin typeface="Calibri" panose="020F0502020204030204" pitchFamily="34" charset="0"/>
                <a:cs typeface="Calibri" panose="020F0502020204030204" pitchFamily="34" charset="0"/>
              </a:rPr>
              <a:t>Usar ferramentas de produtividade</a:t>
            </a:r>
          </a:p>
          <a:p>
            <a:pPr marL="617538" lvl="1" indent="-342900">
              <a:spcBef>
                <a:spcPts val="0"/>
              </a:spcBef>
              <a:buClr>
                <a:schemeClr val="accent3">
                  <a:lumMod val="60000"/>
                  <a:lumOff val="40000"/>
                </a:schemeClr>
              </a:buClr>
              <a:buFont typeface="Wingdings" panose="05000000000000000000" pitchFamily="2" charset="2"/>
              <a:buChar char="§"/>
            </a:pPr>
            <a:r>
              <a:rPr lang="pt-BR" altLang="en-US" sz="2000" dirty="0">
                <a:solidFill>
                  <a:schemeClr val="tx1"/>
                </a:solidFill>
                <a:latin typeface="Calibri" panose="020F0502020204030204" pitchFamily="34" charset="0"/>
                <a:cs typeface="Calibri" panose="020F0502020204030204" pitchFamily="34" charset="0"/>
              </a:rPr>
              <a:t>Usar ferramentas de compartilhamento</a:t>
            </a:r>
          </a:p>
          <a:p>
            <a:pPr marL="342900" indent="-342900" algn="l" eaLnBrk="1" fontAlgn="auto" hangingPunct="1">
              <a:spcBef>
                <a:spcPts val="0"/>
              </a:spcBef>
              <a:spcAft>
                <a:spcPts val="0"/>
              </a:spcAft>
              <a:buFont typeface="Wingdings" panose="05000000000000000000" pitchFamily="2" charset="2"/>
              <a:buChar char="§"/>
              <a:defRPr/>
            </a:pPr>
            <a:endParaRPr lang="en-US" sz="2000" cap="none" spc="0" dirty="0">
              <a:solidFill>
                <a:schemeClr val="tx1"/>
              </a:solidFill>
              <a:latin typeface="Calibri" panose="020F0502020204030204" pitchFamily="34" charset="0"/>
              <a:ea typeface="+mj-ea"/>
              <a:cs typeface="Calibri" panose="020F0502020204030204" pitchFamily="34" charset="0"/>
            </a:endParaRPr>
          </a:p>
        </p:txBody>
      </p:sp>
      <p:sp>
        <p:nvSpPr>
          <p:cNvPr id="15363" name="Title 13"/>
          <p:cNvSpPr>
            <a:spLocks noGrp="1"/>
          </p:cNvSpPr>
          <p:nvPr>
            <p:ph type="title"/>
          </p:nvPr>
        </p:nvSpPr>
        <p:spPr/>
        <p:txBody>
          <a:bodyPr/>
          <a:lstStyle/>
          <a:p>
            <a:pPr eaLnBrk="1" hangingPunct="1"/>
            <a:r>
              <a:rPr lang="en-US" altLang="en-US" b="1" dirty="0" err="1">
                <a:solidFill>
                  <a:srgbClr val="1FA64A"/>
                </a:solidFill>
              </a:rPr>
              <a:t>Tópicos</a:t>
            </a:r>
            <a:endParaRPr lang="en-US" altLang="en-US" b="1" dirty="0">
              <a:solidFill>
                <a:srgbClr val="1FA64A"/>
              </a:solidFill>
            </a:endParaRPr>
          </a:p>
        </p:txBody>
      </p:sp>
      <p:sp>
        <p:nvSpPr>
          <p:cNvPr id="15365" name="Rectangle 6"/>
          <p:cNvSpPr>
            <a:spLocks noGrp="1" noChangeArrowheads="1"/>
          </p:cNvSpPr>
          <p:nvPr/>
        </p:nvSpPr>
        <p:spPr bwMode="auto">
          <a:xfrm>
            <a:off x="158750" y="6408738"/>
            <a:ext cx="88265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
                <a:schemeClr val="accent2"/>
              </a:buClr>
              <a:buSzPct val="70000"/>
              <a:buFont typeface="Wingdings" panose="05000000000000000000" pitchFamily="2" charset="2"/>
              <a:buNone/>
              <a:tabLst/>
              <a:defRPr/>
            </a:pPr>
            <a:r>
              <a:rPr lang="en-US" altLang="en-US" sz="1200" dirty="0">
                <a:solidFill>
                  <a:srgbClr val="FFFFFF"/>
                </a:solidFill>
                <a:latin typeface="Arial" panose="020B0604020202020204" pitchFamily="34" charset="0"/>
              </a:rPr>
              <a:t>connect.ebsco.com</a:t>
            </a:r>
          </a:p>
        </p:txBody>
      </p:sp>
      <p:pic>
        <p:nvPicPr>
          <p:cNvPr id="8" name="Picture 1" title="EBSCOhost Logo">
            <a:extLst>
              <a:ext uri="{FF2B5EF4-FFF2-40B4-BE49-F238E27FC236}">
                <a16:creationId xmlns:a16="http://schemas.microsoft.com/office/drawing/2014/main" id="{A34BABD1-090E-47C4-9309-B306BFD0E5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0" y="213585"/>
            <a:ext cx="2434999" cy="68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95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9CBB445-5E02-46CA-A264-C7D3B6472068}"/>
              </a:ext>
            </a:extLst>
          </p:cNvPr>
          <p:cNvGrpSpPr>
            <a:grpSpLocks noChangeAspect="1"/>
          </p:cNvGrpSpPr>
          <p:nvPr/>
        </p:nvGrpSpPr>
        <p:grpSpPr>
          <a:xfrm>
            <a:off x="207099" y="741686"/>
            <a:ext cx="2240537" cy="5511917"/>
            <a:chOff x="207099" y="1135108"/>
            <a:chExt cx="2080615" cy="5118495"/>
          </a:xfrm>
        </p:grpSpPr>
        <p:pic>
          <p:nvPicPr>
            <p:cNvPr id="8" name="Picture 7">
              <a:extLst>
                <a:ext uri="{FF2B5EF4-FFF2-40B4-BE49-F238E27FC236}">
                  <a16:creationId xmlns:a16="http://schemas.microsoft.com/office/drawing/2014/main" id="{147EE901-371B-4FCB-B7C1-2E60F8F6F495}"/>
                </a:ext>
              </a:extLst>
            </p:cNvPr>
            <p:cNvPicPr>
              <a:picLocks noChangeAspect="1"/>
            </p:cNvPicPr>
            <p:nvPr/>
          </p:nvPicPr>
          <p:blipFill rotWithShape="1">
            <a:blip r:embed="rId3"/>
            <a:srcRect t="26466" r="83635" b="4906"/>
            <a:stretch/>
          </p:blipFill>
          <p:spPr>
            <a:xfrm>
              <a:off x="207099" y="1135108"/>
              <a:ext cx="1901481" cy="5118495"/>
            </a:xfrm>
            <a:prstGeom prst="rect">
              <a:avLst/>
            </a:prstGeom>
            <a:ln>
              <a:noFill/>
            </a:ln>
          </p:spPr>
        </p:pic>
        <p:sp>
          <p:nvSpPr>
            <p:cNvPr id="9" name="Down Arrow 8">
              <a:extLst>
                <a:ext uri="{FF2B5EF4-FFF2-40B4-BE49-F238E27FC236}">
                  <a16:creationId xmlns:a16="http://schemas.microsoft.com/office/drawing/2014/main" id="{A1A4FDA1-7507-4C54-9901-EE189A1DB233}"/>
                </a:ext>
              </a:extLst>
            </p:cNvPr>
            <p:cNvSpPr/>
            <p:nvPr/>
          </p:nvSpPr>
          <p:spPr>
            <a:xfrm rot="3679603">
              <a:off x="1603129" y="1598486"/>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Down Arrow 8">
              <a:extLst>
                <a:ext uri="{FF2B5EF4-FFF2-40B4-BE49-F238E27FC236}">
                  <a16:creationId xmlns:a16="http://schemas.microsoft.com/office/drawing/2014/main" id="{8FB12BCF-87A1-42F1-AAB5-F0C417C25516}"/>
                </a:ext>
              </a:extLst>
            </p:cNvPr>
            <p:cNvSpPr/>
            <p:nvPr/>
          </p:nvSpPr>
          <p:spPr>
            <a:xfrm rot="8180342">
              <a:off x="1963917" y="3238292"/>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3" name="Content Placeholder 37">
            <a:extLst>
              <a:ext uri="{FF2B5EF4-FFF2-40B4-BE49-F238E27FC236}">
                <a16:creationId xmlns:a16="http://schemas.microsoft.com/office/drawing/2014/main" id="{51C35764-95B8-4ADD-85FD-2E5796DA92C0}"/>
              </a:ext>
            </a:extLst>
          </p:cNvPr>
          <p:cNvSpPr txBox="1">
            <a:spLocks/>
          </p:cNvSpPr>
          <p:nvPr/>
        </p:nvSpPr>
        <p:spPr bwMode="auto">
          <a:xfrm>
            <a:off x="3967073" y="1600200"/>
            <a:ext cx="4719727"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2800" b="1" i="0" u="none" strike="noStrike" kern="1200" cap="none" spc="0" normalizeH="0" baseline="0" noProof="0" dirty="0">
                <a:ln>
                  <a:noFill/>
                </a:ln>
                <a:solidFill>
                  <a:sysClr val="windowText" lastClr="000000"/>
                </a:solidFill>
                <a:effectLst/>
                <a:uLnTx/>
                <a:uFillTx/>
                <a:latin typeface="Calibri"/>
                <a:ea typeface="+mn-ea"/>
                <a:cs typeface="+mn-cs"/>
              </a:rPr>
              <a:t>Resumo da pesquisa</a:t>
            </a:r>
          </a:p>
          <a:p>
            <a:pPr marL="742950" marR="0" lvl="1" indent="-2857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2400" b="0" i="0" u="none" strike="noStrike" kern="1200" cap="none" spc="0" normalizeH="0" baseline="0" noProof="0" dirty="0">
                <a:ln>
                  <a:noFill/>
                </a:ln>
                <a:solidFill>
                  <a:sysClr val="windowText" lastClr="000000"/>
                </a:solidFill>
                <a:effectLst/>
                <a:uLnTx/>
                <a:uFillTx/>
                <a:latin typeface="Calibri"/>
                <a:ea typeface="+mn-ea"/>
                <a:cs typeface="+mn-cs"/>
              </a:rPr>
              <a:t>Apresenta os termos utilizados para busca</a:t>
            </a:r>
          </a:p>
          <a:p>
            <a:pPr marL="742950" marR="0" lvl="1" indent="-2857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pt-BR" altLang="en-US" dirty="0">
                <a:solidFill>
                  <a:sysClr val="windowText" lastClr="000000"/>
                </a:solidFill>
                <a:latin typeface="Calibri"/>
              </a:rPr>
              <a:t>Apresenta os expansores e limitadores selecionados</a:t>
            </a:r>
            <a:endParaRPr kumimoji="0" lang="pt-BR" alt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742950" marR="0" lvl="1" indent="-2857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pt-BR" altLang="en-US" dirty="0">
                <a:solidFill>
                  <a:sysClr val="windowText" lastClr="000000"/>
                </a:solidFill>
                <a:latin typeface="Calibri"/>
              </a:rPr>
              <a:t>Apresenta </a:t>
            </a:r>
            <a:r>
              <a:rPr kumimoji="0" lang="pt-BR" altLang="en-US" sz="2400" b="0" i="0" u="none" strike="noStrike" kern="1200" cap="none" spc="0" normalizeH="0" baseline="0" noProof="0" dirty="0">
                <a:ln>
                  <a:noFill/>
                </a:ln>
                <a:solidFill>
                  <a:sysClr val="windowText" lastClr="000000"/>
                </a:solidFill>
                <a:effectLst/>
                <a:uLnTx/>
                <a:uFillTx/>
                <a:latin typeface="Calibri"/>
                <a:ea typeface="+mn-ea"/>
                <a:cs typeface="+mn-cs"/>
              </a:rPr>
              <a:t>todos os filtros aplicados</a:t>
            </a:r>
          </a:p>
          <a:p>
            <a:pPr marL="742950" marR="0" lvl="1" indent="-2857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2400" b="0" i="0" u="none" strike="noStrike" kern="1200" cap="none" spc="0" normalizeH="0" baseline="0" noProof="0" dirty="0">
                <a:ln>
                  <a:noFill/>
                </a:ln>
                <a:solidFill>
                  <a:sysClr val="windowText" lastClr="000000"/>
                </a:solidFill>
                <a:effectLst/>
                <a:uLnTx/>
                <a:uFillTx/>
                <a:latin typeface="Calibri"/>
                <a:ea typeface="+mn-ea"/>
                <a:cs typeface="+mn-cs"/>
              </a:rPr>
              <a:t>Permite eliminar filtros clicando no </a:t>
            </a:r>
            <a:r>
              <a:rPr kumimoji="0" lang="pt-BR" altLang="en-US" sz="2400" b="1" i="0" u="none" strike="noStrike" kern="1200" cap="none" spc="0" normalizeH="0" baseline="0" noProof="0" dirty="0">
                <a:ln>
                  <a:noFill/>
                </a:ln>
                <a:solidFill>
                  <a:sysClr val="windowText" lastClr="000000"/>
                </a:solidFill>
                <a:effectLst/>
                <a:uLnTx/>
                <a:uFillTx/>
                <a:latin typeface="Calibri"/>
                <a:ea typeface="+mn-ea"/>
                <a:cs typeface="+mn-cs"/>
              </a:rPr>
              <a:t>X</a:t>
            </a:r>
            <a:endParaRPr kumimoji="0" lang="en-US" altLang="en-US" sz="24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5" name="Title 13">
            <a:extLst>
              <a:ext uri="{FF2B5EF4-FFF2-40B4-BE49-F238E27FC236}">
                <a16:creationId xmlns:a16="http://schemas.microsoft.com/office/drawing/2014/main" id="{62486528-9D3B-469F-8F37-A9945DC9898F}"/>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pt-BR" altLang="en-US"/>
              <a:t>Facetas (ou filtros)</a:t>
            </a:r>
            <a:endParaRPr lang="en-US" altLang="en-US" dirty="0"/>
          </a:p>
        </p:txBody>
      </p:sp>
    </p:spTree>
    <p:extLst>
      <p:ext uri="{BB962C8B-B14F-4D97-AF65-F5344CB8AC3E}">
        <p14:creationId xmlns:p14="http://schemas.microsoft.com/office/powerpoint/2010/main" val="2350376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44F65C-430E-4E95-9B88-CE0950289754}"/>
              </a:ext>
            </a:extLst>
          </p:cNvPr>
          <p:cNvPicPr>
            <a:picLocks noChangeAspect="1"/>
          </p:cNvPicPr>
          <p:nvPr/>
        </p:nvPicPr>
        <p:blipFill>
          <a:blip r:embed="rId3"/>
          <a:stretch>
            <a:fillRect/>
          </a:stretch>
        </p:blipFill>
        <p:spPr>
          <a:xfrm>
            <a:off x="660782" y="2134624"/>
            <a:ext cx="2752725" cy="3514725"/>
          </a:xfrm>
          <a:prstGeom prst="rect">
            <a:avLst/>
          </a:prstGeom>
          <a:ln>
            <a:solidFill>
              <a:schemeClr val="bg2">
                <a:lumMod val="90000"/>
              </a:schemeClr>
            </a:solidFill>
          </a:ln>
          <a:effectLst>
            <a:outerShdw blurRad="50800" dist="38100" dir="2700000" algn="tl" rotWithShape="0">
              <a:prstClr val="black">
                <a:alpha val="40000"/>
              </a:prstClr>
            </a:outerShdw>
          </a:effectLst>
        </p:spPr>
      </p:pic>
      <p:sp>
        <p:nvSpPr>
          <p:cNvPr id="10" name="Down Arrow 8">
            <a:extLst>
              <a:ext uri="{FF2B5EF4-FFF2-40B4-BE49-F238E27FC236}">
                <a16:creationId xmlns:a16="http://schemas.microsoft.com/office/drawing/2014/main" id="{2E92B855-156D-4C30-AFF4-1388809696A6}"/>
              </a:ext>
            </a:extLst>
          </p:cNvPr>
          <p:cNvSpPr/>
          <p:nvPr/>
        </p:nvSpPr>
        <p:spPr>
          <a:xfrm rot="13484169">
            <a:off x="393891" y="4372402"/>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Down Arrow 8">
            <a:extLst>
              <a:ext uri="{FF2B5EF4-FFF2-40B4-BE49-F238E27FC236}">
                <a16:creationId xmlns:a16="http://schemas.microsoft.com/office/drawing/2014/main" id="{16714E75-1C16-4B26-96B1-30AD189A2A5A}"/>
              </a:ext>
            </a:extLst>
          </p:cNvPr>
          <p:cNvSpPr/>
          <p:nvPr/>
        </p:nvSpPr>
        <p:spPr>
          <a:xfrm rot="13484169">
            <a:off x="498883" y="5013622"/>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Content Placeholder 37">
            <a:extLst>
              <a:ext uri="{FF2B5EF4-FFF2-40B4-BE49-F238E27FC236}">
                <a16:creationId xmlns:a16="http://schemas.microsoft.com/office/drawing/2014/main" id="{77AEEE99-3ABF-4E7E-8F68-251A9A7CC4ED}"/>
              </a:ext>
            </a:extLst>
          </p:cNvPr>
          <p:cNvSpPr txBox="1">
            <a:spLocks/>
          </p:cNvSpPr>
          <p:nvPr/>
        </p:nvSpPr>
        <p:spPr>
          <a:xfrm>
            <a:off x="3838269" y="1600200"/>
            <a:ext cx="5153331" cy="4724400"/>
          </a:xfrm>
          <a:prstGeom prst="rect">
            <a:avLst/>
          </a:prstGeom>
        </p:spPr>
        <p:txBody>
          <a:bodyPr rtlCol="0">
            <a:normAutofit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pt-BR" sz="2800" b="1" i="0" u="none" strike="noStrike" kern="1200" cap="none" spc="0" normalizeH="0" baseline="0" noProof="0" dirty="0">
                <a:ln>
                  <a:noFill/>
                </a:ln>
                <a:solidFill>
                  <a:sysClr val="windowText" lastClr="000000"/>
                </a:solidFill>
                <a:effectLst/>
                <a:uLnTx/>
                <a:uFillTx/>
                <a:latin typeface="Calibri"/>
                <a:ea typeface="+mn-ea"/>
                <a:cs typeface="+mn-cs"/>
              </a:rPr>
              <a:t>Limite para</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pt-BR" sz="2400" b="0" i="0" u="none" strike="noStrike" kern="1200" cap="none" spc="0" normalizeH="0" baseline="0" noProof="0" dirty="0">
                <a:ln>
                  <a:noFill/>
                </a:ln>
                <a:solidFill>
                  <a:sysClr val="windowText" lastClr="000000"/>
                </a:solidFill>
                <a:effectLst/>
                <a:uLnTx/>
                <a:uFillTx/>
                <a:latin typeface="Calibri"/>
                <a:ea typeface="+mn-ea"/>
                <a:cs typeface="+mn-cs"/>
              </a:rPr>
              <a:t>Permite filtrar por documentos com Texto Completo, Analisado por especialistas (</a:t>
            </a:r>
            <a:r>
              <a:rPr kumimoji="0" lang="pt-BR" sz="2400" b="0" i="1" u="none" strike="noStrike" kern="1200" cap="none" spc="0" normalizeH="0" baseline="0" noProof="0" dirty="0" err="1">
                <a:ln>
                  <a:noFill/>
                </a:ln>
                <a:solidFill>
                  <a:sysClr val="windowText" lastClr="000000"/>
                </a:solidFill>
                <a:effectLst/>
                <a:uLnTx/>
                <a:uFillTx/>
                <a:latin typeface="Calibri"/>
                <a:ea typeface="+mn-ea"/>
                <a:cs typeface="+mn-cs"/>
              </a:rPr>
              <a:t>peer</a:t>
            </a:r>
            <a:r>
              <a:rPr kumimoji="0" lang="pt-BR" sz="24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pt-BR" sz="2400" b="0" i="1" u="none" strike="noStrike" kern="1200" cap="none" spc="0" normalizeH="0" baseline="0" noProof="0" dirty="0" err="1">
                <a:ln>
                  <a:noFill/>
                </a:ln>
                <a:solidFill>
                  <a:sysClr val="windowText" lastClr="000000"/>
                </a:solidFill>
                <a:effectLst/>
                <a:uLnTx/>
                <a:uFillTx/>
                <a:latin typeface="Calibri"/>
                <a:ea typeface="+mn-ea"/>
                <a:cs typeface="+mn-cs"/>
              </a:rPr>
              <a:t>reviewed</a:t>
            </a:r>
            <a:r>
              <a:rPr kumimoji="0" lang="pt-BR" sz="2400" b="0" i="0" u="none" strike="noStrike" kern="1200" cap="none" spc="0" normalizeH="0" baseline="0" noProof="0" dirty="0">
                <a:ln>
                  <a:noFill/>
                </a:ln>
                <a:solidFill>
                  <a:sysClr val="windowText" lastClr="000000"/>
                </a:solidFill>
                <a:effectLst/>
                <a:uLnTx/>
                <a:uFillTx/>
                <a:latin typeface="Calibri"/>
                <a:ea typeface="+mn-ea"/>
                <a:cs typeface="+mn-cs"/>
              </a:rPr>
              <a:t>) ou artigos e contenham imagens.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pt-BR" sz="2400" b="0" i="0" u="none" strike="noStrike" kern="1200" cap="none" spc="0" normalizeH="0" baseline="0" noProof="0" dirty="0">
                <a:ln>
                  <a:noFill/>
                </a:ln>
                <a:solidFill>
                  <a:sysClr val="windowText" lastClr="000000"/>
                </a:solidFill>
                <a:effectLst/>
                <a:uLnTx/>
                <a:uFillTx/>
                <a:latin typeface="Calibri"/>
                <a:ea typeface="+mn-ea"/>
                <a:cs typeface="+mn-cs"/>
              </a:rPr>
              <a:t>O período de publicação pode ser alterado digitando a data ou movendo os retângulos azuis</a:t>
            </a:r>
          </a:p>
          <a:p>
            <a:pPr lvl="2" indent="-285750" eaLnBrk="1" fontAlgn="auto" hangingPunct="1">
              <a:spcAft>
                <a:spcPts val="0"/>
              </a:spcAft>
              <a:buFont typeface="Arial"/>
              <a:buChar char="–"/>
              <a:defRPr/>
            </a:pPr>
            <a:r>
              <a:rPr kumimoji="0" lang="pt-BR" b="0" i="0" u="none" strike="noStrike" kern="1200" cap="none" spc="0" normalizeH="0" baseline="0" noProof="0" dirty="0">
                <a:ln>
                  <a:noFill/>
                </a:ln>
                <a:solidFill>
                  <a:sysClr val="windowText" lastClr="000000"/>
                </a:solidFill>
                <a:effectLst/>
                <a:uLnTx/>
                <a:uFillTx/>
                <a:latin typeface="Calibri"/>
                <a:ea typeface="+mn-ea"/>
                <a:cs typeface="+mn-cs"/>
              </a:rPr>
              <a:t>Note que pode haver até 2 anos posteriores à presente na data, isso indica que a EBSCO possui os registros bibliográficos do que ainda vai ser publicado (</a:t>
            </a:r>
            <a:r>
              <a:rPr kumimoji="0" lang="pt-BR" b="0" i="1" u="none" strike="noStrike" kern="1200" cap="none" spc="0" normalizeH="0" baseline="0" noProof="0" dirty="0" err="1">
                <a:ln>
                  <a:noFill/>
                </a:ln>
                <a:solidFill>
                  <a:sysClr val="windowText" lastClr="000000"/>
                </a:solidFill>
                <a:effectLst/>
                <a:uLnTx/>
                <a:uFillTx/>
                <a:latin typeface="Calibri"/>
                <a:ea typeface="+mn-ea"/>
                <a:cs typeface="+mn-cs"/>
              </a:rPr>
              <a:t>early</a:t>
            </a:r>
            <a:r>
              <a:rPr kumimoji="0" lang="pt-BR"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pt-BR" b="0" i="1" u="none" strike="noStrike" kern="1200" cap="none" spc="0" normalizeH="0" baseline="0" noProof="0" dirty="0" err="1">
                <a:ln>
                  <a:noFill/>
                </a:ln>
                <a:solidFill>
                  <a:sysClr val="windowText" lastClr="000000"/>
                </a:solidFill>
                <a:effectLst/>
                <a:uLnTx/>
                <a:uFillTx/>
                <a:latin typeface="Calibri"/>
                <a:ea typeface="+mn-ea"/>
                <a:cs typeface="+mn-cs"/>
              </a:rPr>
              <a:t>access</a:t>
            </a:r>
            <a:r>
              <a:rPr kumimoji="0" lang="pt-BR" b="0" i="0" u="none" strike="noStrike" kern="1200" cap="none" spc="0" normalizeH="0" baseline="0" noProof="0" dirty="0">
                <a:ln>
                  <a:noFill/>
                </a:ln>
                <a:solidFill>
                  <a:sysClr val="windowText" lastClr="000000"/>
                </a:solidFill>
                <a:effectLst/>
                <a:uLnTx/>
                <a:uFillTx/>
                <a:latin typeface="Calibri"/>
                <a:ea typeface="+mn-ea"/>
                <a:cs typeface="+mn-cs"/>
              </a:rPr>
              <a:t>)</a:t>
            </a:r>
            <a:endParaRPr kumimoji="0" lang="en-US"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6" name="Title 13">
            <a:extLst>
              <a:ext uri="{FF2B5EF4-FFF2-40B4-BE49-F238E27FC236}">
                <a16:creationId xmlns:a16="http://schemas.microsoft.com/office/drawing/2014/main" id="{D6FA7382-7B6A-44EA-BB95-D654C23AC297}"/>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pt-BR" altLang="en-US" dirty="0"/>
              <a:t>Facetas (ou filtros)</a:t>
            </a:r>
            <a:endParaRPr lang="en-US" altLang="en-US" dirty="0"/>
          </a:p>
        </p:txBody>
      </p:sp>
    </p:spTree>
    <p:extLst>
      <p:ext uri="{BB962C8B-B14F-4D97-AF65-F5344CB8AC3E}">
        <p14:creationId xmlns:p14="http://schemas.microsoft.com/office/powerpoint/2010/main" val="4047001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F9CE92-9AEF-4951-8AF3-3DBB7A13ADBB}"/>
              </a:ext>
            </a:extLst>
          </p:cNvPr>
          <p:cNvPicPr>
            <a:picLocks noChangeAspect="1"/>
          </p:cNvPicPr>
          <p:nvPr/>
        </p:nvPicPr>
        <p:blipFill>
          <a:blip r:embed="rId3"/>
          <a:stretch>
            <a:fillRect/>
          </a:stretch>
        </p:blipFill>
        <p:spPr>
          <a:xfrm>
            <a:off x="718654" y="763518"/>
            <a:ext cx="2322876" cy="5822886"/>
          </a:xfrm>
          <a:prstGeom prst="rect">
            <a:avLst/>
          </a:prstGeom>
          <a:ln>
            <a:solidFill>
              <a:schemeClr val="bg2">
                <a:lumMod val="90000"/>
              </a:schemeClr>
            </a:solidFill>
          </a:ln>
          <a:effectLst>
            <a:outerShdw blurRad="50800" dist="38100" dir="2700000" algn="tl" rotWithShape="0">
              <a:prstClr val="black">
                <a:alpha val="40000"/>
              </a:prstClr>
            </a:outerShdw>
          </a:effectLst>
        </p:spPr>
      </p:pic>
      <p:sp>
        <p:nvSpPr>
          <p:cNvPr id="10" name="Down Arrow 8">
            <a:extLst>
              <a:ext uri="{FF2B5EF4-FFF2-40B4-BE49-F238E27FC236}">
                <a16:creationId xmlns:a16="http://schemas.microsoft.com/office/drawing/2014/main" id="{2E92B855-156D-4C30-AFF4-1388809696A6}"/>
              </a:ext>
            </a:extLst>
          </p:cNvPr>
          <p:cNvSpPr/>
          <p:nvPr/>
        </p:nvSpPr>
        <p:spPr>
          <a:xfrm rot="13484169">
            <a:off x="415259" y="1113292"/>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Down Arrow 8">
            <a:extLst>
              <a:ext uri="{FF2B5EF4-FFF2-40B4-BE49-F238E27FC236}">
                <a16:creationId xmlns:a16="http://schemas.microsoft.com/office/drawing/2014/main" id="{16714E75-1C16-4B26-96B1-30AD189A2A5A}"/>
              </a:ext>
            </a:extLst>
          </p:cNvPr>
          <p:cNvSpPr/>
          <p:nvPr/>
        </p:nvSpPr>
        <p:spPr>
          <a:xfrm rot="13484169">
            <a:off x="415260" y="4120271"/>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Content Placeholder 37">
            <a:extLst>
              <a:ext uri="{FF2B5EF4-FFF2-40B4-BE49-F238E27FC236}">
                <a16:creationId xmlns:a16="http://schemas.microsoft.com/office/drawing/2014/main" id="{4983F1E6-271D-4BB9-A0B2-00F423028891}"/>
              </a:ext>
            </a:extLst>
          </p:cNvPr>
          <p:cNvSpPr txBox="1">
            <a:spLocks/>
          </p:cNvSpPr>
          <p:nvPr/>
        </p:nvSpPr>
        <p:spPr>
          <a:xfrm>
            <a:off x="3586480" y="1600200"/>
            <a:ext cx="4978400" cy="4724400"/>
          </a:xfrm>
          <a:prstGeom prst="rect">
            <a:avLst/>
          </a:prstGeom>
        </p:spPr>
        <p:txBody>
          <a:bodyPr rtlCol="0">
            <a:normAutofit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pt-BR" sz="2800" b="1" i="0" u="none" strike="noStrike" kern="1200" cap="none" spc="0" normalizeH="0" baseline="0" noProof="0" dirty="0">
                <a:ln>
                  <a:noFill/>
                </a:ln>
                <a:solidFill>
                  <a:sysClr val="windowText" lastClr="000000"/>
                </a:solidFill>
                <a:effectLst/>
                <a:uLnTx/>
                <a:uFillTx/>
                <a:latin typeface="Calibri"/>
                <a:ea typeface="+mn-ea"/>
                <a:cs typeface="+mn-cs"/>
              </a:rPr>
              <a:t>Assuntos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pt-BR" sz="2400" b="0" i="0" u="none" strike="noStrike" kern="1200" cap="none" spc="0" normalizeH="0" baseline="0" noProof="0" dirty="0">
                <a:ln>
                  <a:noFill/>
                </a:ln>
                <a:solidFill>
                  <a:sysClr val="windowText" lastClr="000000"/>
                </a:solidFill>
                <a:effectLst/>
                <a:uLnTx/>
                <a:uFillTx/>
                <a:latin typeface="Calibri"/>
                <a:ea typeface="+mn-ea"/>
                <a:cs typeface="+mn-cs"/>
              </a:rPr>
              <a:t>Em ambos, a função é especificar o conteúdo geral.</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pt-BR"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pt-BR" sz="2400" b="0" i="0" u="none" strike="noStrike" kern="1200" cap="none" spc="0" normalizeH="0" baseline="0" noProof="0" dirty="0">
                <a:ln>
                  <a:noFill/>
                </a:ln>
                <a:solidFill>
                  <a:sysClr val="windowText" lastClr="000000"/>
                </a:solidFill>
                <a:effectLst/>
                <a:uLnTx/>
                <a:uFillTx/>
                <a:latin typeface="Calibri"/>
                <a:ea typeface="+mn-ea"/>
                <a:cs typeface="+mn-cs"/>
              </a:rPr>
              <a:t>Baseia-se nos demais resultados.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pt-BR"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pt-BR" sz="2400" b="0" i="0" u="none" strike="noStrike" kern="1200" cap="none" spc="0" normalizeH="0" baseline="0" noProof="0" dirty="0">
                <a:ln>
                  <a:noFill/>
                </a:ln>
                <a:solidFill>
                  <a:sysClr val="windowText" lastClr="000000"/>
                </a:solidFill>
                <a:effectLst/>
                <a:uLnTx/>
                <a:uFillTx/>
                <a:latin typeface="Calibri"/>
                <a:ea typeface="+mn-ea"/>
                <a:cs typeface="+mn-cs"/>
              </a:rPr>
              <a:t>A diferença é que o primeiro é baseado em termos normalizados e o segundo em entradas principais (assunto mais importante)</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3" name="Title 13">
            <a:extLst>
              <a:ext uri="{FF2B5EF4-FFF2-40B4-BE49-F238E27FC236}">
                <a16:creationId xmlns:a16="http://schemas.microsoft.com/office/drawing/2014/main" id="{177E6745-4744-498B-8661-7BE85C433638}"/>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pt-BR" altLang="en-US" dirty="0"/>
              <a:t>Facetas (ou filtros)</a:t>
            </a:r>
            <a:endParaRPr lang="en-US" altLang="en-US" dirty="0"/>
          </a:p>
        </p:txBody>
      </p:sp>
    </p:spTree>
    <p:extLst>
      <p:ext uri="{BB962C8B-B14F-4D97-AF65-F5344CB8AC3E}">
        <p14:creationId xmlns:p14="http://schemas.microsoft.com/office/powerpoint/2010/main" val="1850970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EDCBEA-80F4-4847-8FD5-238C6FA559F4}"/>
              </a:ext>
            </a:extLst>
          </p:cNvPr>
          <p:cNvPicPr>
            <a:picLocks noChangeAspect="1"/>
          </p:cNvPicPr>
          <p:nvPr/>
        </p:nvPicPr>
        <p:blipFill>
          <a:blip r:embed="rId3"/>
          <a:stretch>
            <a:fillRect/>
          </a:stretch>
        </p:blipFill>
        <p:spPr>
          <a:xfrm>
            <a:off x="718654" y="671158"/>
            <a:ext cx="1776502" cy="5983355"/>
          </a:xfrm>
          <a:prstGeom prst="rect">
            <a:avLst/>
          </a:prstGeom>
          <a:ln>
            <a:solidFill>
              <a:schemeClr val="bg2">
                <a:lumMod val="90000"/>
              </a:schemeClr>
            </a:solidFill>
          </a:ln>
          <a:effectLst>
            <a:outerShdw blurRad="50800" dist="38100" dir="2700000" algn="tl" rotWithShape="0">
              <a:prstClr val="black">
                <a:alpha val="40000"/>
              </a:prstClr>
            </a:outerShdw>
          </a:effectLst>
        </p:spPr>
      </p:pic>
      <p:sp>
        <p:nvSpPr>
          <p:cNvPr id="10" name="Down Arrow 8">
            <a:extLst>
              <a:ext uri="{FF2B5EF4-FFF2-40B4-BE49-F238E27FC236}">
                <a16:creationId xmlns:a16="http://schemas.microsoft.com/office/drawing/2014/main" id="{2E92B855-156D-4C30-AFF4-1388809696A6}"/>
              </a:ext>
            </a:extLst>
          </p:cNvPr>
          <p:cNvSpPr/>
          <p:nvPr/>
        </p:nvSpPr>
        <p:spPr>
          <a:xfrm rot="13484169">
            <a:off x="390531" y="744191"/>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Down Arrow 8">
            <a:extLst>
              <a:ext uri="{FF2B5EF4-FFF2-40B4-BE49-F238E27FC236}">
                <a16:creationId xmlns:a16="http://schemas.microsoft.com/office/drawing/2014/main" id="{16714E75-1C16-4B26-96B1-30AD189A2A5A}"/>
              </a:ext>
            </a:extLst>
          </p:cNvPr>
          <p:cNvSpPr/>
          <p:nvPr/>
        </p:nvSpPr>
        <p:spPr>
          <a:xfrm rot="13484169">
            <a:off x="390530" y="3671477"/>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Content Placeholder 37">
            <a:extLst>
              <a:ext uri="{FF2B5EF4-FFF2-40B4-BE49-F238E27FC236}">
                <a16:creationId xmlns:a16="http://schemas.microsoft.com/office/drawing/2014/main" id="{E2493942-79D7-4A44-B9D8-DBD26BECC833}"/>
              </a:ext>
            </a:extLst>
          </p:cNvPr>
          <p:cNvSpPr txBox="1">
            <a:spLocks/>
          </p:cNvSpPr>
          <p:nvPr/>
        </p:nvSpPr>
        <p:spPr bwMode="auto">
          <a:xfrm>
            <a:off x="3281680" y="1600200"/>
            <a:ext cx="5709920" cy="472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2800" b="1" i="0" u="none" strike="noStrike" kern="1200" cap="none" spc="0" normalizeH="0" baseline="0" noProof="0" dirty="0">
                <a:ln>
                  <a:noFill/>
                </a:ln>
                <a:solidFill>
                  <a:sysClr val="windowText" lastClr="000000"/>
                </a:solidFill>
                <a:effectLst/>
                <a:uLnTx/>
                <a:uFillTx/>
                <a:latin typeface="Calibri"/>
                <a:ea typeface="+mn-ea"/>
                <a:cs typeface="+mn-cs"/>
              </a:rPr>
              <a:t>Empresa</a:t>
            </a:r>
          </a:p>
          <a:p>
            <a:pPr marL="742950" marR="0" lvl="1" indent="-2857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2400" b="0" i="0" u="none" strike="noStrike" kern="1200" cap="none" spc="0" normalizeH="0" baseline="0" noProof="0" dirty="0">
                <a:ln>
                  <a:noFill/>
                </a:ln>
                <a:solidFill>
                  <a:sysClr val="windowText" lastClr="000000"/>
                </a:solidFill>
                <a:effectLst/>
                <a:uLnTx/>
                <a:uFillTx/>
                <a:latin typeface="Calibri"/>
                <a:ea typeface="+mn-ea"/>
                <a:cs typeface="+mn-cs"/>
              </a:rPr>
              <a:t>Apresenta empresas que foram citadas ou que produziram algum conteúdo (empresa como autor)</a:t>
            </a:r>
          </a:p>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2800" b="1" u="none" strike="noStrike" kern="1200" cap="none" spc="0" normalizeH="0" baseline="0" noProof="0" dirty="0">
                <a:ln>
                  <a:noFill/>
                </a:ln>
                <a:solidFill>
                  <a:sysClr val="windowText" lastClr="000000"/>
                </a:solidFill>
                <a:effectLst/>
                <a:uLnTx/>
                <a:uFillTx/>
                <a:latin typeface="Calibri"/>
                <a:ea typeface="+mn-ea"/>
                <a:cs typeface="+mn-cs"/>
              </a:rPr>
              <a:t>NAICS/Indústria</a:t>
            </a:r>
          </a:p>
          <a:p>
            <a:pPr lvl="1" eaLnBrk="1" hangingPunct="1">
              <a:defRPr/>
            </a:pPr>
            <a:r>
              <a:rPr kumimoji="0" lang="pt-BR" altLang="en-US" sz="2400" b="0" i="0" u="none" strike="noStrike" kern="1200" cap="none" spc="0" normalizeH="0" baseline="0" noProof="0" dirty="0">
                <a:ln>
                  <a:noFill/>
                </a:ln>
                <a:solidFill>
                  <a:sysClr val="windowText" lastClr="000000"/>
                </a:solidFill>
                <a:effectLst/>
                <a:uLnTx/>
                <a:uFillTx/>
                <a:latin typeface="Calibri"/>
                <a:ea typeface="+mn-ea"/>
                <a:cs typeface="+mn-cs"/>
              </a:rPr>
              <a:t>NAICS (</a:t>
            </a:r>
            <a:r>
              <a:rPr lang="en-US" altLang="en-US" i="1" dirty="0">
                <a:solidFill>
                  <a:sysClr val="windowText" lastClr="000000"/>
                </a:solidFill>
                <a:latin typeface="Calibri"/>
              </a:rPr>
              <a:t>North American Industry Classification System</a:t>
            </a:r>
            <a:r>
              <a:rPr lang="en-US" altLang="en-US" dirty="0">
                <a:solidFill>
                  <a:sysClr val="windowText" lastClr="000000"/>
                </a:solidFill>
                <a:latin typeface="Calibri"/>
              </a:rPr>
              <a:t>) </a:t>
            </a:r>
            <a:r>
              <a:rPr kumimoji="0" lang="pt-BR" altLang="en-US" sz="2400" b="0" i="0" u="none" strike="noStrike" kern="1200" cap="none" spc="0" normalizeH="0" baseline="0" noProof="0" dirty="0">
                <a:ln>
                  <a:noFill/>
                </a:ln>
                <a:solidFill>
                  <a:sysClr val="windowText" lastClr="000000"/>
                </a:solidFill>
                <a:effectLst/>
                <a:uLnTx/>
                <a:uFillTx/>
                <a:latin typeface="Calibri"/>
                <a:ea typeface="+mn-ea"/>
                <a:cs typeface="+mn-cs"/>
              </a:rPr>
              <a:t>é uma classificação internacional de tipos de indústrias</a:t>
            </a:r>
          </a:p>
          <a:p>
            <a:pPr marL="742950" marR="0" lvl="1" indent="-2857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2400" b="0" i="0" u="none" strike="noStrike" kern="1200" cap="none" spc="0" normalizeH="0" baseline="0" noProof="0" dirty="0">
                <a:ln>
                  <a:noFill/>
                </a:ln>
                <a:solidFill>
                  <a:sysClr val="windowText" lastClr="000000"/>
                </a:solidFill>
                <a:effectLst/>
                <a:uLnTx/>
                <a:uFillTx/>
                <a:latin typeface="Calibri"/>
                <a:ea typeface="+mn-ea"/>
                <a:cs typeface="+mn-cs"/>
              </a:rPr>
              <a:t>Permite relacionar a temática à uma área de indústria específica</a:t>
            </a:r>
          </a:p>
        </p:txBody>
      </p:sp>
      <p:sp>
        <p:nvSpPr>
          <p:cNvPr id="17" name="Title 13">
            <a:extLst>
              <a:ext uri="{FF2B5EF4-FFF2-40B4-BE49-F238E27FC236}">
                <a16:creationId xmlns:a16="http://schemas.microsoft.com/office/drawing/2014/main" id="{AF9D6F30-AA33-4CBB-B002-FAED929A09F2}"/>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pt-BR" altLang="en-US" dirty="0"/>
              <a:t>Facetas (ou filtros)</a:t>
            </a:r>
            <a:endParaRPr lang="en-US" altLang="en-US" dirty="0"/>
          </a:p>
        </p:txBody>
      </p:sp>
    </p:spTree>
    <p:extLst>
      <p:ext uri="{BB962C8B-B14F-4D97-AF65-F5344CB8AC3E}">
        <p14:creationId xmlns:p14="http://schemas.microsoft.com/office/powerpoint/2010/main" val="1185339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283970-81E8-4145-A4D0-90AFA83A5B9C}"/>
              </a:ext>
            </a:extLst>
          </p:cNvPr>
          <p:cNvPicPr>
            <a:picLocks noChangeAspect="1"/>
          </p:cNvPicPr>
          <p:nvPr/>
        </p:nvPicPr>
        <p:blipFill>
          <a:blip r:embed="rId3"/>
          <a:stretch>
            <a:fillRect/>
          </a:stretch>
        </p:blipFill>
        <p:spPr>
          <a:xfrm>
            <a:off x="718654" y="809698"/>
            <a:ext cx="2667000" cy="3133725"/>
          </a:xfrm>
          <a:prstGeom prst="rect">
            <a:avLst/>
          </a:prstGeom>
          <a:ln>
            <a:solidFill>
              <a:schemeClr val="bg2">
                <a:lumMod val="90000"/>
              </a:schemeClr>
            </a:solidFill>
          </a:ln>
          <a:effectLst>
            <a:outerShdw blurRad="50800" dist="38100" dir="2700000" algn="tl" rotWithShape="0">
              <a:prstClr val="black">
                <a:alpha val="40000"/>
              </a:prstClr>
            </a:outerShdw>
          </a:effectLst>
        </p:spPr>
      </p:pic>
      <p:sp>
        <p:nvSpPr>
          <p:cNvPr id="10" name="Down Arrow 8">
            <a:extLst>
              <a:ext uri="{FF2B5EF4-FFF2-40B4-BE49-F238E27FC236}">
                <a16:creationId xmlns:a16="http://schemas.microsoft.com/office/drawing/2014/main" id="{2E92B855-156D-4C30-AFF4-1388809696A6}"/>
              </a:ext>
            </a:extLst>
          </p:cNvPr>
          <p:cNvSpPr/>
          <p:nvPr/>
        </p:nvSpPr>
        <p:spPr>
          <a:xfrm rot="13484169">
            <a:off x="415258" y="1044097"/>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Content Placeholder 37">
            <a:extLst>
              <a:ext uri="{FF2B5EF4-FFF2-40B4-BE49-F238E27FC236}">
                <a16:creationId xmlns:a16="http://schemas.microsoft.com/office/drawing/2014/main" id="{53E683B5-C9E0-47C7-B680-98B1B5E860AB}"/>
              </a:ext>
            </a:extLst>
          </p:cNvPr>
          <p:cNvSpPr txBox="1">
            <a:spLocks/>
          </p:cNvSpPr>
          <p:nvPr/>
        </p:nvSpPr>
        <p:spPr bwMode="auto">
          <a:xfrm>
            <a:off x="3733800" y="1600200"/>
            <a:ext cx="5257800" cy="472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2800" b="1" i="0" u="none" strike="noStrike" kern="1200" cap="none" spc="0" normalizeH="0" baseline="0" noProof="0" dirty="0">
                <a:ln>
                  <a:noFill/>
                </a:ln>
                <a:solidFill>
                  <a:sysClr val="windowText" lastClr="000000"/>
                </a:solidFill>
                <a:effectLst/>
                <a:uLnTx/>
                <a:uFillTx/>
                <a:latin typeface="Calibri"/>
                <a:ea typeface="+mn-ea"/>
                <a:cs typeface="+mn-cs"/>
              </a:rPr>
              <a:t>Geografia</a:t>
            </a:r>
          </a:p>
          <a:p>
            <a:pPr marL="742950" marR="0" lvl="1" indent="-2857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2400" b="0" i="0" u="none" strike="noStrike" kern="1200" cap="none" spc="0" normalizeH="0" baseline="0" noProof="0" dirty="0">
                <a:ln>
                  <a:noFill/>
                </a:ln>
                <a:solidFill>
                  <a:sysClr val="windowText" lastClr="000000"/>
                </a:solidFill>
                <a:effectLst/>
                <a:uLnTx/>
                <a:uFillTx/>
                <a:latin typeface="Calibri"/>
                <a:ea typeface="+mn-ea"/>
                <a:cs typeface="+mn-cs"/>
              </a:rPr>
              <a:t>Apresenta aspectos geográficos dos resultados</a:t>
            </a:r>
          </a:p>
          <a:p>
            <a:pPr marL="742950" marR="0" lvl="1" indent="-2857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2400" b="0" i="0" u="none" strike="noStrike" kern="1200" cap="none" spc="0" normalizeH="0" baseline="0" noProof="0" dirty="0">
                <a:ln>
                  <a:noFill/>
                </a:ln>
                <a:solidFill>
                  <a:sysClr val="windowText" lastClr="000000"/>
                </a:solidFill>
                <a:effectLst/>
                <a:uLnTx/>
                <a:uFillTx/>
                <a:latin typeface="Calibri"/>
                <a:ea typeface="+mn-ea"/>
                <a:cs typeface="+mn-cs"/>
              </a:rPr>
              <a:t>É a localização geográfica da instituição a qual o autor está filiado</a:t>
            </a:r>
          </a:p>
          <a:p>
            <a:pPr marL="742950" marR="0" lvl="1" indent="-2857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2400" b="0" i="0" u="none" strike="noStrike" kern="1200" cap="none" spc="0" normalizeH="0" baseline="0" noProof="0" dirty="0">
                <a:ln>
                  <a:noFill/>
                </a:ln>
                <a:solidFill>
                  <a:sysClr val="windowText" lastClr="000000"/>
                </a:solidFill>
                <a:effectLst/>
                <a:uLnTx/>
                <a:uFillTx/>
                <a:latin typeface="Calibri"/>
                <a:ea typeface="+mn-ea"/>
                <a:cs typeface="+mn-cs"/>
              </a:rPr>
              <a:t>Se você estiver buscando documentos cujo aspecto geográfico seja relevante, você precisa indicar o local (país, estado, região, cidade) como </a:t>
            </a:r>
            <a:r>
              <a:rPr kumimoji="0" lang="pt-BR" altLang="en-US" sz="2400" b="0" i="1" u="none" strike="noStrike" kern="1200" cap="none" spc="0" normalizeH="0" baseline="0" noProof="0" dirty="0">
                <a:ln>
                  <a:noFill/>
                </a:ln>
                <a:solidFill>
                  <a:sysClr val="windowText" lastClr="000000"/>
                </a:solidFill>
                <a:effectLst/>
                <a:uLnTx/>
                <a:uFillTx/>
                <a:latin typeface="Calibri"/>
                <a:ea typeface="+mn-ea"/>
                <a:cs typeface="+mn-cs"/>
              </a:rPr>
              <a:t>Assunto</a:t>
            </a:r>
            <a:r>
              <a:rPr kumimoji="0" lang="pt-BR" altLang="en-US" sz="2400" b="0" i="0" u="none" strike="noStrike" kern="1200" cap="none" spc="0" normalizeH="0" baseline="0" noProof="0" dirty="0">
                <a:ln>
                  <a:noFill/>
                </a:ln>
                <a:solidFill>
                  <a:sysClr val="windowText" lastClr="000000"/>
                </a:solidFill>
                <a:effectLst/>
                <a:uLnTx/>
                <a:uFillTx/>
                <a:latin typeface="Calibri"/>
                <a:ea typeface="+mn-ea"/>
                <a:cs typeface="+mn-cs"/>
              </a:rPr>
              <a:t> na busca.</a:t>
            </a:r>
          </a:p>
        </p:txBody>
      </p:sp>
      <p:sp>
        <p:nvSpPr>
          <p:cNvPr id="11" name="Title 13">
            <a:extLst>
              <a:ext uri="{FF2B5EF4-FFF2-40B4-BE49-F238E27FC236}">
                <a16:creationId xmlns:a16="http://schemas.microsoft.com/office/drawing/2014/main" id="{546A721D-1705-4FCE-BCDA-B11313390F8E}"/>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pt-BR" altLang="en-US" dirty="0"/>
              <a:t>Facetas (ou filtros)</a:t>
            </a:r>
            <a:endParaRPr lang="en-US" altLang="en-US" dirty="0"/>
          </a:p>
        </p:txBody>
      </p:sp>
    </p:spTree>
    <p:extLst>
      <p:ext uri="{BB962C8B-B14F-4D97-AF65-F5344CB8AC3E}">
        <p14:creationId xmlns:p14="http://schemas.microsoft.com/office/powerpoint/2010/main" val="1506768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E272-9BC6-47AF-B88C-A7EAFC12978A}"/>
              </a:ext>
            </a:extLst>
          </p:cNvPr>
          <p:cNvSpPr>
            <a:spLocks noGrp="1"/>
          </p:cNvSpPr>
          <p:nvPr>
            <p:ph type="title"/>
          </p:nvPr>
        </p:nvSpPr>
        <p:spPr/>
        <p:txBody>
          <a:bodyPr/>
          <a:lstStyle/>
          <a:p>
            <a:r>
              <a:rPr lang="pt-BR" dirty="0"/>
              <a:t>Resultado</a:t>
            </a:r>
            <a:endParaRPr lang="en-US" dirty="0"/>
          </a:p>
        </p:txBody>
      </p:sp>
    </p:spTree>
    <p:extLst>
      <p:ext uri="{BB962C8B-B14F-4D97-AF65-F5344CB8AC3E}">
        <p14:creationId xmlns:p14="http://schemas.microsoft.com/office/powerpoint/2010/main" val="1572412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58A45494-96AE-4EA9-AC4E-AD7F906FFECC}"/>
              </a:ext>
            </a:extLst>
          </p:cNvPr>
          <p:cNvPicPr>
            <a:picLocks noChangeAspect="1"/>
          </p:cNvPicPr>
          <p:nvPr/>
        </p:nvPicPr>
        <p:blipFill rotWithShape="1">
          <a:blip r:embed="rId3"/>
          <a:srcRect r="1701" b="2903"/>
          <a:stretch/>
        </p:blipFill>
        <p:spPr>
          <a:xfrm>
            <a:off x="77788" y="1050927"/>
            <a:ext cx="8988422" cy="5706362"/>
          </a:xfrm>
          <a:prstGeom prst="rect">
            <a:avLst/>
          </a:prstGeom>
          <a:ln>
            <a:solidFill>
              <a:schemeClr val="tx1"/>
            </a:solidFill>
          </a:ln>
        </p:spPr>
      </p:pic>
      <p:sp>
        <p:nvSpPr>
          <p:cNvPr id="15363" name="Title 13"/>
          <p:cNvSpPr>
            <a:spLocks noGrp="1"/>
          </p:cNvSpPr>
          <p:nvPr>
            <p:ph type="title"/>
          </p:nvPr>
        </p:nvSpPr>
        <p:spPr/>
        <p:txBody>
          <a:bodyPr/>
          <a:lstStyle/>
          <a:p>
            <a:pPr eaLnBrk="1" hangingPunct="1"/>
            <a:r>
              <a:rPr lang="en-US" altLang="en-US" b="1" dirty="0" err="1">
                <a:solidFill>
                  <a:srgbClr val="1FA64A"/>
                </a:solidFill>
              </a:rPr>
              <a:t>Resultado</a:t>
            </a:r>
            <a:endParaRPr lang="en-US" altLang="en-US" b="1" dirty="0">
              <a:solidFill>
                <a:srgbClr val="1FA64A"/>
              </a:solidFill>
            </a:endParaRPr>
          </a:p>
        </p:txBody>
      </p:sp>
      <p:sp>
        <p:nvSpPr>
          <p:cNvPr id="9" name="Rectangle: Rounded Corners 8">
            <a:extLst>
              <a:ext uri="{FF2B5EF4-FFF2-40B4-BE49-F238E27FC236}">
                <a16:creationId xmlns:a16="http://schemas.microsoft.com/office/drawing/2014/main" id="{67F52A4A-1876-4E72-9D76-C3F0A1F5B31A}"/>
              </a:ext>
            </a:extLst>
          </p:cNvPr>
          <p:cNvSpPr/>
          <p:nvPr/>
        </p:nvSpPr>
        <p:spPr>
          <a:xfrm>
            <a:off x="1759350" y="2068847"/>
            <a:ext cx="5856790" cy="4704255"/>
          </a:xfrm>
          <a:prstGeom prst="roundRect">
            <a:avLst>
              <a:gd name="adj" fmla="val 2256"/>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9146FFD-083C-46F8-9C96-6A452BC66512}"/>
              </a:ext>
            </a:extLst>
          </p:cNvPr>
          <p:cNvSpPr txBox="1">
            <a:spLocks/>
          </p:cNvSpPr>
          <p:nvPr/>
        </p:nvSpPr>
        <p:spPr>
          <a:xfrm>
            <a:off x="4031999" y="1798847"/>
            <a:ext cx="540000" cy="540000"/>
          </a:xfrm>
          <a:prstGeom prst="ellipse">
            <a:avLst/>
          </a:prstGeom>
          <a:solidFill>
            <a:srgbClr val="FF0000"/>
          </a:solidFill>
          <a:ln/>
        </p:spPr>
        <p:style>
          <a:lnRef idx="3">
            <a:schemeClr val="lt1"/>
          </a:lnRef>
          <a:fillRef idx="1">
            <a:schemeClr val="accent2"/>
          </a:fillRef>
          <a:effectRef idx="1">
            <a:schemeClr val="accent2"/>
          </a:effectRef>
          <a:fontRef idx="minor">
            <a:schemeClr val="lt1"/>
          </a:fontRef>
        </p:style>
        <p:txBody>
          <a:bodyPr anchor="b">
            <a:spAutoFit/>
          </a:bodyPr>
          <a:lstStyle/>
          <a:p>
            <a:pPr algn="ctr" defTabSz="0" eaLnBrk="1" fontAlgn="auto" hangingPunct="1">
              <a:spcBef>
                <a:spcPts val="0"/>
              </a:spcBef>
              <a:spcAft>
                <a:spcPts val="0"/>
              </a:spcAft>
              <a:defRPr/>
            </a:pPr>
            <a:r>
              <a:rPr lang="pt-BR" b="1" dirty="0">
                <a:solidFill>
                  <a:schemeClr val="bg1"/>
                </a:solidFill>
              </a:rPr>
              <a:t>2</a:t>
            </a:r>
            <a:endParaRPr lang="en-US" b="1" dirty="0">
              <a:solidFill>
                <a:schemeClr val="bg1"/>
              </a:solidFill>
            </a:endParaRPr>
          </a:p>
        </p:txBody>
      </p:sp>
    </p:spTree>
    <p:extLst>
      <p:ext uri="{BB962C8B-B14F-4D97-AF65-F5344CB8AC3E}">
        <p14:creationId xmlns:p14="http://schemas.microsoft.com/office/powerpoint/2010/main" val="2910284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7">
            <a:extLst>
              <a:ext uri="{FF2B5EF4-FFF2-40B4-BE49-F238E27FC236}">
                <a16:creationId xmlns:a16="http://schemas.microsoft.com/office/drawing/2014/main" id="{B7F49868-051A-4154-94D2-BB8612B3D96C}"/>
              </a:ext>
            </a:extLst>
          </p:cNvPr>
          <p:cNvSpPr txBox="1">
            <a:spLocks/>
          </p:cNvSpPr>
          <p:nvPr/>
        </p:nvSpPr>
        <p:spPr>
          <a:xfrm>
            <a:off x="685800" y="2362200"/>
            <a:ext cx="7772400" cy="3962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342900" marR="0" lvl="0" indent="-342900" defTabSz="457200" eaLnBrk="1" latinLnBrk="0" hangingPunct="1">
              <a:lnSpc>
                <a:spcPct val="100000"/>
              </a:lnSpc>
              <a:spcBef>
                <a:spcPct val="20000"/>
              </a:spcBef>
              <a:buClrTx/>
              <a:buSzTx/>
              <a:buFont typeface="Arial" panose="020B0604020202020204" pitchFamily="34" charset="0"/>
              <a:buChar char="•"/>
              <a:tabLst/>
              <a:defRPr kumimoji="0" sz="2800" b="0" i="0" u="none" strike="noStrike" cap="none" spc="0" normalizeH="0" baseline="0">
                <a:ln>
                  <a:noFill/>
                </a:ln>
                <a:solidFill>
                  <a:sysClr val="windowText" lastClr="000000"/>
                </a:solidFill>
                <a:effectLst/>
                <a:uLnTx/>
                <a:uFillTx/>
                <a:latin typeface="Calibri"/>
              </a:defRPr>
            </a:lvl1pPr>
            <a:lvl2pPr marL="742950" marR="0" lvl="1" indent="-285750" defTabSz="457200" eaLnBrk="1" latinLnBrk="0" hangingPunct="1">
              <a:lnSpc>
                <a:spcPct val="100000"/>
              </a:lnSpc>
              <a:spcBef>
                <a:spcPct val="20000"/>
              </a:spcBef>
              <a:buClrTx/>
              <a:buSzTx/>
              <a:buFont typeface="Arial" panose="020B0604020202020204" pitchFamily="34" charset="0"/>
              <a:buChar char="–"/>
              <a:tabLst/>
              <a:defRPr kumimoji="0" sz="2400" b="0" i="0" u="none" strike="noStrike" cap="none" spc="0" normalizeH="0" baseline="0">
                <a:ln>
                  <a:noFill/>
                </a:ln>
                <a:solidFill>
                  <a:sysClr val="windowText" lastClr="000000"/>
                </a:solidFill>
                <a:effectLst/>
                <a:uLnTx/>
                <a:uFillTx/>
                <a:latin typeface="Calibri"/>
              </a:defRPr>
            </a:lvl2pPr>
            <a:lvl3pPr marL="1143000" indent="-228600" defTabSz="457200">
              <a:spcBef>
                <a:spcPct val="20000"/>
              </a:spcBef>
              <a:buFont typeface="Arial" panose="020B0604020202020204" pitchFamily="34" charset="0"/>
              <a:buChar char="•"/>
              <a:defRPr sz="2000">
                <a:latin typeface="+mn-lt"/>
              </a:defRPr>
            </a:lvl3pPr>
            <a:lvl4pPr marL="1600200" indent="-228600" defTabSz="457200">
              <a:spcBef>
                <a:spcPct val="20000"/>
              </a:spcBef>
              <a:buFont typeface="Arial" panose="020B0604020202020204" pitchFamily="34" charset="0"/>
              <a:buChar char="–"/>
              <a:defRPr sz="1800">
                <a:latin typeface="+mn-lt"/>
              </a:defRPr>
            </a:lvl4pPr>
            <a:lvl5pPr marL="2057400" indent="-228600" defTabSz="457200">
              <a:spcBef>
                <a:spcPct val="20000"/>
              </a:spcBef>
              <a:buFont typeface="Arial" panose="020B0604020202020204" pitchFamily="34" charset="0"/>
              <a:buChar char="»"/>
              <a:defRPr sz="1800">
                <a:latin typeface="+mn-lt"/>
              </a:defRPr>
            </a:lvl5pPr>
            <a:lvl6pPr marL="2514600" indent="-228600" defTabSz="457200">
              <a:spcBef>
                <a:spcPct val="20000"/>
              </a:spcBef>
              <a:buFont typeface="Arial"/>
              <a:buChar char="•"/>
              <a:defRPr sz="1800">
                <a:latin typeface="+mn-lt"/>
              </a:defRPr>
            </a:lvl6pPr>
            <a:lvl7pPr marL="2971800" indent="-228600" defTabSz="457200">
              <a:spcBef>
                <a:spcPct val="20000"/>
              </a:spcBef>
              <a:buFont typeface="Arial"/>
              <a:buChar char="•"/>
              <a:defRPr sz="1800">
                <a:latin typeface="+mn-lt"/>
              </a:defRPr>
            </a:lvl7pPr>
            <a:lvl8pPr marL="3429000" indent="-228600" defTabSz="457200">
              <a:spcBef>
                <a:spcPct val="20000"/>
              </a:spcBef>
              <a:buFont typeface="Arial"/>
              <a:buChar char="•"/>
              <a:defRPr sz="1800">
                <a:latin typeface="+mn-lt"/>
              </a:defRPr>
            </a:lvl8pPr>
            <a:lvl9pPr marL="3886200" indent="-228600" defTabSz="457200">
              <a:spcBef>
                <a:spcPct val="20000"/>
              </a:spcBef>
              <a:buFont typeface="Arial"/>
              <a:buChar char="•"/>
              <a:defRPr sz="1800">
                <a:latin typeface="+mn-lt"/>
              </a:defRPr>
            </a:lvl9pPr>
          </a:lstStyle>
          <a:p>
            <a:r>
              <a:rPr lang="pt-BR" dirty="0"/>
              <a:t>A </a:t>
            </a:r>
            <a:r>
              <a:rPr lang="pt-BR" b="1" dirty="0"/>
              <a:t>barra superior dos resultados </a:t>
            </a:r>
            <a:r>
              <a:rPr lang="pt-BR" dirty="0"/>
              <a:t>exibe:</a:t>
            </a:r>
          </a:p>
          <a:p>
            <a:pPr lvl="1"/>
            <a:r>
              <a:rPr lang="pt-BR" i="1" dirty="0"/>
              <a:t>Quantidade de resultados</a:t>
            </a:r>
            <a:r>
              <a:rPr lang="pt-BR" dirty="0"/>
              <a:t> recuperados</a:t>
            </a:r>
          </a:p>
          <a:p>
            <a:pPr lvl="1"/>
            <a:r>
              <a:rPr lang="pt-BR" dirty="0"/>
              <a:t>Opção para alterar a </a:t>
            </a:r>
            <a:r>
              <a:rPr lang="pt-BR" i="1" dirty="0"/>
              <a:t>ordem dos resultados</a:t>
            </a:r>
            <a:r>
              <a:rPr lang="pt-BR" dirty="0"/>
              <a:t>: por relevância ou por data (mais recente ou mais antiga)</a:t>
            </a:r>
          </a:p>
          <a:p>
            <a:pPr lvl="1"/>
            <a:r>
              <a:rPr lang="pt-BR" i="1" dirty="0"/>
              <a:t>Opções de página</a:t>
            </a:r>
            <a:r>
              <a:rPr lang="pt-BR" dirty="0"/>
              <a:t>: permite personalizar a exibição de resultados (layout e quantidade de resultados)</a:t>
            </a:r>
          </a:p>
          <a:p>
            <a:pPr lvl="1"/>
            <a:r>
              <a:rPr lang="pt-BR" i="1" dirty="0"/>
              <a:t>Compartilhar</a:t>
            </a:r>
            <a:r>
              <a:rPr lang="pt-BR" dirty="0"/>
              <a:t>: permite criar alertas, salvar registros, salvar a busca e compartilhar a lista de resultados</a:t>
            </a:r>
          </a:p>
        </p:txBody>
      </p:sp>
      <p:pic>
        <p:nvPicPr>
          <p:cNvPr id="2" name="Picture 1">
            <a:extLst>
              <a:ext uri="{FF2B5EF4-FFF2-40B4-BE49-F238E27FC236}">
                <a16:creationId xmlns:a16="http://schemas.microsoft.com/office/drawing/2014/main" id="{EEBD5C3E-7EDB-4183-8B47-38F84F602634}"/>
              </a:ext>
            </a:extLst>
          </p:cNvPr>
          <p:cNvPicPr>
            <a:picLocks noChangeAspect="1"/>
          </p:cNvPicPr>
          <p:nvPr/>
        </p:nvPicPr>
        <p:blipFill rotWithShape="1">
          <a:blip r:embed="rId3"/>
          <a:srcRect b="6937"/>
          <a:stretch/>
        </p:blipFill>
        <p:spPr>
          <a:xfrm>
            <a:off x="271462" y="1432214"/>
            <a:ext cx="8601075" cy="673677"/>
          </a:xfrm>
          <a:prstGeom prst="rect">
            <a:avLst/>
          </a:prstGeom>
          <a:ln>
            <a:solidFill>
              <a:schemeClr val="bg2">
                <a:lumMod val="90000"/>
              </a:schemeClr>
            </a:solidFill>
          </a:ln>
          <a:effectLst>
            <a:outerShdw blurRad="50800" dist="38100" dir="2700000" algn="tl" rotWithShape="0">
              <a:prstClr val="black">
                <a:alpha val="40000"/>
              </a:prstClr>
            </a:outerShdw>
          </a:effectLst>
        </p:spPr>
      </p:pic>
      <p:sp>
        <p:nvSpPr>
          <p:cNvPr id="8" name="Title 13">
            <a:extLst>
              <a:ext uri="{FF2B5EF4-FFF2-40B4-BE49-F238E27FC236}">
                <a16:creationId xmlns:a16="http://schemas.microsoft.com/office/drawing/2014/main" id="{EE3960D2-DFAD-425F-B382-37EEFDAAE7F5}"/>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en-US" altLang="en-US" dirty="0" err="1"/>
              <a:t>Resultado</a:t>
            </a:r>
            <a:endParaRPr lang="en-US" altLang="en-US" dirty="0"/>
          </a:p>
        </p:txBody>
      </p:sp>
    </p:spTree>
    <p:extLst>
      <p:ext uri="{BB962C8B-B14F-4D97-AF65-F5344CB8AC3E}">
        <p14:creationId xmlns:p14="http://schemas.microsoft.com/office/powerpoint/2010/main" val="1974864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A0EF94-9E68-4EE7-B1D3-546242694114}"/>
              </a:ext>
            </a:extLst>
          </p:cNvPr>
          <p:cNvPicPr>
            <a:picLocks noChangeAspect="1"/>
          </p:cNvPicPr>
          <p:nvPr/>
        </p:nvPicPr>
        <p:blipFill rotWithShape="1">
          <a:blip r:embed="rId3"/>
          <a:srcRect l="18341" t="20978" r="17518" b="7531"/>
          <a:stretch/>
        </p:blipFill>
        <p:spPr>
          <a:xfrm>
            <a:off x="544294" y="1403927"/>
            <a:ext cx="7131124" cy="4959929"/>
          </a:xfrm>
          <a:prstGeom prst="rect">
            <a:avLst/>
          </a:prstGeom>
        </p:spPr>
      </p:pic>
      <p:sp>
        <p:nvSpPr>
          <p:cNvPr id="3" name="Rectangle 2">
            <a:extLst>
              <a:ext uri="{FF2B5EF4-FFF2-40B4-BE49-F238E27FC236}">
                <a16:creationId xmlns:a16="http://schemas.microsoft.com/office/drawing/2014/main" id="{221E0146-4480-4823-84DD-02CFD97B4E82}"/>
              </a:ext>
            </a:extLst>
          </p:cNvPr>
          <p:cNvSpPr/>
          <p:nvPr/>
        </p:nvSpPr>
        <p:spPr>
          <a:xfrm>
            <a:off x="544294" y="1369291"/>
            <a:ext cx="2687782" cy="461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11">
            <a:extLst>
              <a:ext uri="{FF2B5EF4-FFF2-40B4-BE49-F238E27FC236}">
                <a16:creationId xmlns:a16="http://schemas.microsoft.com/office/drawing/2014/main" id="{DAD3CD3B-1030-4AB7-9CC5-BCFFCF6CE7D2}"/>
              </a:ext>
            </a:extLst>
          </p:cNvPr>
          <p:cNvSpPr txBox="1">
            <a:spLocks/>
          </p:cNvSpPr>
          <p:nvPr/>
        </p:nvSpPr>
        <p:spPr bwMode="auto">
          <a:xfrm>
            <a:off x="6317673" y="1369292"/>
            <a:ext cx="2578289" cy="4874490"/>
          </a:xfrm>
          <a:prstGeom prst="rect">
            <a:avLst/>
          </a:prstGeom>
          <a:solidFill>
            <a:schemeClr val="bg1"/>
          </a:solidFill>
        </p:spPr>
        <p:txBody>
          <a:bodyPr vert="horz" wrap="square" lIns="91440" tIns="45720" rIns="91440" bIns="45720" numCol="1" anchor="t" anchorCtr="0" compatLnSpc="1">
            <a:prstTxWarp prst="textNoShape">
              <a:avLst/>
            </a:prstTxWarp>
          </a:bodyPr>
          <a:lstStyle>
            <a:defPPr>
              <a:defRPr lang="en-US"/>
            </a:defPPr>
            <a:lvl1pPr marL="342900" marR="0" lvl="0" indent="-342900" defTabSz="457200" eaLnBrk="1" latinLnBrk="0" hangingPunct="1">
              <a:lnSpc>
                <a:spcPct val="100000"/>
              </a:lnSpc>
              <a:spcBef>
                <a:spcPct val="20000"/>
              </a:spcBef>
              <a:buClrTx/>
              <a:buSzTx/>
              <a:buFont typeface="Arial" panose="020B0604020202020204" pitchFamily="34" charset="0"/>
              <a:buChar char="•"/>
              <a:tabLst/>
              <a:defRPr kumimoji="0" sz="2800" b="0" i="0" u="none" strike="noStrike" cap="none" spc="0" normalizeH="0" baseline="0">
                <a:ln>
                  <a:noFill/>
                </a:ln>
                <a:solidFill>
                  <a:sysClr val="windowText" lastClr="000000"/>
                </a:solidFill>
                <a:effectLst/>
                <a:uLnTx/>
                <a:uFillTx/>
                <a:latin typeface="Calibri"/>
              </a:defRPr>
            </a:lvl1pPr>
            <a:lvl2pPr marL="742950" marR="0" lvl="1" indent="-285750" defTabSz="457200" eaLnBrk="1" latinLnBrk="0" hangingPunct="1">
              <a:lnSpc>
                <a:spcPct val="100000"/>
              </a:lnSpc>
              <a:spcBef>
                <a:spcPct val="20000"/>
              </a:spcBef>
              <a:buClrTx/>
              <a:buSzTx/>
              <a:buFont typeface="Arial" panose="020B0604020202020204" pitchFamily="34" charset="0"/>
              <a:buChar char="–"/>
              <a:tabLst/>
              <a:defRPr kumimoji="0" sz="2400" b="0" i="0" u="none" strike="noStrike" cap="none" spc="0" normalizeH="0" baseline="0">
                <a:ln>
                  <a:noFill/>
                </a:ln>
                <a:solidFill>
                  <a:sysClr val="windowText" lastClr="000000"/>
                </a:solidFill>
                <a:effectLst/>
                <a:uLnTx/>
                <a:uFillTx/>
                <a:latin typeface="Calibri"/>
              </a:defRPr>
            </a:lvl2pPr>
            <a:lvl3pPr marL="1143000" indent="-228600" defTabSz="457200">
              <a:spcBef>
                <a:spcPct val="20000"/>
              </a:spcBef>
              <a:buFont typeface="Arial" panose="020B0604020202020204" pitchFamily="34" charset="0"/>
              <a:buChar char="•"/>
              <a:defRPr sz="2000">
                <a:latin typeface="+mn-lt"/>
              </a:defRPr>
            </a:lvl3pPr>
            <a:lvl4pPr marL="1600200" indent="-228600" defTabSz="457200">
              <a:spcBef>
                <a:spcPct val="20000"/>
              </a:spcBef>
              <a:buFont typeface="Arial" panose="020B0604020202020204" pitchFamily="34" charset="0"/>
              <a:buChar char="–"/>
              <a:defRPr sz="1800">
                <a:latin typeface="+mn-lt"/>
              </a:defRPr>
            </a:lvl4pPr>
            <a:lvl5pPr marL="2057400" indent="-228600" defTabSz="457200">
              <a:spcBef>
                <a:spcPct val="20000"/>
              </a:spcBef>
              <a:buFont typeface="Arial" panose="020B0604020202020204" pitchFamily="34" charset="0"/>
              <a:buChar char="»"/>
              <a:defRPr sz="1800">
                <a:latin typeface="+mn-lt"/>
              </a:defRPr>
            </a:lvl5pPr>
            <a:lvl6pPr marL="2514600" indent="-228600" defTabSz="457200">
              <a:spcBef>
                <a:spcPct val="20000"/>
              </a:spcBef>
              <a:buFont typeface="Arial"/>
              <a:buChar char="•"/>
              <a:defRPr sz="1800">
                <a:latin typeface="+mn-lt"/>
              </a:defRPr>
            </a:lvl6pPr>
            <a:lvl7pPr marL="2971800" indent="-228600" defTabSz="457200">
              <a:spcBef>
                <a:spcPct val="20000"/>
              </a:spcBef>
              <a:buFont typeface="Arial"/>
              <a:buChar char="•"/>
              <a:defRPr sz="1800">
                <a:latin typeface="+mn-lt"/>
              </a:defRPr>
            </a:lvl7pPr>
            <a:lvl8pPr marL="3429000" indent="-228600" defTabSz="457200">
              <a:spcBef>
                <a:spcPct val="20000"/>
              </a:spcBef>
              <a:buFont typeface="Arial"/>
              <a:buChar char="•"/>
              <a:defRPr sz="1800">
                <a:latin typeface="+mn-lt"/>
              </a:defRPr>
            </a:lvl8pPr>
            <a:lvl9pPr marL="3886200" indent="-228600" defTabSz="457200">
              <a:spcBef>
                <a:spcPct val="20000"/>
              </a:spcBef>
              <a:buFont typeface="Arial"/>
              <a:buChar char="•"/>
              <a:defRPr sz="1800">
                <a:latin typeface="+mn-lt"/>
              </a:defRPr>
            </a:lvl9pPr>
          </a:lstStyle>
          <a:p>
            <a:r>
              <a:rPr lang="pt-BR" altLang="en-US" dirty="0"/>
              <a:t>As </a:t>
            </a:r>
            <a:r>
              <a:rPr lang="pt-BR" altLang="en-US" b="1" dirty="0"/>
              <a:t>opções de página </a:t>
            </a:r>
            <a:r>
              <a:rPr lang="pt-BR" altLang="en-US" dirty="0"/>
              <a:t>permitem personalizar a visualização.</a:t>
            </a:r>
          </a:p>
        </p:txBody>
      </p:sp>
      <p:sp>
        <p:nvSpPr>
          <p:cNvPr id="9" name="Rectangle 8">
            <a:extLst>
              <a:ext uri="{FF2B5EF4-FFF2-40B4-BE49-F238E27FC236}">
                <a16:creationId xmlns:a16="http://schemas.microsoft.com/office/drawing/2014/main" id="{6B529170-982F-4792-A9C6-175A6695D3AC}"/>
              </a:ext>
            </a:extLst>
          </p:cNvPr>
          <p:cNvSpPr/>
          <p:nvPr/>
        </p:nvSpPr>
        <p:spPr>
          <a:xfrm>
            <a:off x="594169" y="1831110"/>
            <a:ext cx="3858451" cy="4532746"/>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D94CD72-A153-44E2-AB42-DC8F6F635B84}"/>
              </a:ext>
            </a:extLst>
          </p:cNvPr>
          <p:cNvSpPr/>
          <p:nvPr/>
        </p:nvSpPr>
        <p:spPr>
          <a:xfrm>
            <a:off x="4452620" y="1752599"/>
            <a:ext cx="1836000" cy="4440937"/>
          </a:xfrm>
          <a:prstGeom prst="rect">
            <a:avLst/>
          </a:prstGeom>
          <a:noFill/>
          <a:ln>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3">
            <a:extLst>
              <a:ext uri="{FF2B5EF4-FFF2-40B4-BE49-F238E27FC236}">
                <a16:creationId xmlns:a16="http://schemas.microsoft.com/office/drawing/2014/main" id="{B3B2FF46-8240-4B65-8DDE-B3E0CABA5976}"/>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en-US" altLang="en-US" dirty="0" err="1"/>
              <a:t>Resultado</a:t>
            </a:r>
            <a:endParaRPr lang="en-US" altLang="en-US" dirty="0"/>
          </a:p>
        </p:txBody>
      </p:sp>
    </p:spTree>
    <p:extLst>
      <p:ext uri="{BB962C8B-B14F-4D97-AF65-F5344CB8AC3E}">
        <p14:creationId xmlns:p14="http://schemas.microsoft.com/office/powerpoint/2010/main" val="1251531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1E0146-4480-4823-84DD-02CFD97B4E82}"/>
              </a:ext>
            </a:extLst>
          </p:cNvPr>
          <p:cNvSpPr/>
          <p:nvPr/>
        </p:nvSpPr>
        <p:spPr>
          <a:xfrm>
            <a:off x="544294" y="1369291"/>
            <a:ext cx="2687782" cy="461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11">
            <a:extLst>
              <a:ext uri="{FF2B5EF4-FFF2-40B4-BE49-F238E27FC236}">
                <a16:creationId xmlns:a16="http://schemas.microsoft.com/office/drawing/2014/main" id="{B1DFB366-CBA2-4159-AE7E-75E172D86BD0}"/>
              </a:ext>
            </a:extLst>
          </p:cNvPr>
          <p:cNvSpPr txBox="1">
            <a:spLocks/>
          </p:cNvSpPr>
          <p:nvPr/>
        </p:nvSpPr>
        <p:spPr bwMode="auto">
          <a:xfrm>
            <a:off x="619632" y="1567671"/>
            <a:ext cx="4399407"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2000" b="0" i="0" u="none" strike="noStrike" kern="1200" cap="none" spc="0" normalizeH="0" baseline="0" noProof="0" dirty="0">
                <a:ln>
                  <a:noFill/>
                </a:ln>
                <a:solidFill>
                  <a:sysClr val="windowText" lastClr="000000"/>
                </a:solidFill>
                <a:effectLst/>
                <a:uLnTx/>
                <a:uFillTx/>
                <a:latin typeface="Calibri"/>
                <a:ea typeface="+mn-ea"/>
                <a:cs typeface="+mn-cs"/>
              </a:rPr>
              <a:t>A opção </a:t>
            </a:r>
            <a:r>
              <a:rPr kumimoji="0" lang="pt-BR" altLang="en-US" sz="2000" b="1" i="0" u="none" strike="noStrike" kern="1200" cap="none" spc="0" normalizeH="0" baseline="0" noProof="0" dirty="0">
                <a:ln>
                  <a:noFill/>
                </a:ln>
                <a:solidFill>
                  <a:sysClr val="windowText" lastClr="000000"/>
                </a:solidFill>
                <a:effectLst/>
                <a:uLnTx/>
                <a:uFillTx/>
                <a:latin typeface="Calibri"/>
                <a:ea typeface="+mn-ea"/>
                <a:cs typeface="+mn-cs"/>
              </a:rPr>
              <a:t>Adicionar à pasta </a:t>
            </a:r>
            <a:r>
              <a:rPr kumimoji="0" lang="pt-BR" altLang="en-US" sz="2000" b="0" i="0" u="none" strike="noStrike" kern="1200" cap="none" spc="0" normalizeH="0" baseline="0" noProof="0" dirty="0">
                <a:ln>
                  <a:noFill/>
                </a:ln>
                <a:solidFill>
                  <a:sysClr val="windowText" lastClr="000000"/>
                </a:solidFill>
                <a:effectLst/>
                <a:uLnTx/>
                <a:uFillTx/>
                <a:latin typeface="Calibri"/>
                <a:ea typeface="+mn-ea"/>
                <a:cs typeface="+mn-cs"/>
              </a:rPr>
              <a:t>permite:</a:t>
            </a:r>
          </a:p>
          <a:p>
            <a:pPr marL="742950" marR="0" lvl="1" indent="-2857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1600" b="0" i="0" u="none" strike="noStrike" kern="1200" cap="none" spc="0" normalizeH="0" baseline="0" noProof="0" dirty="0">
                <a:ln>
                  <a:noFill/>
                </a:ln>
                <a:solidFill>
                  <a:sysClr val="windowText" lastClr="000000"/>
                </a:solidFill>
                <a:effectLst/>
                <a:uLnTx/>
                <a:uFillTx/>
                <a:latin typeface="Calibri"/>
                <a:ea typeface="+mn-ea"/>
                <a:cs typeface="+mn-cs"/>
              </a:rPr>
              <a:t>Salvar os resultados apresentados ou </a:t>
            </a:r>
          </a:p>
          <a:p>
            <a:pPr marL="742950" marR="0" lvl="1" indent="-2857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1600" b="0" i="0" u="none" strike="noStrike" kern="1200" cap="none" spc="0" normalizeH="0" baseline="0" noProof="0" dirty="0">
                <a:ln>
                  <a:noFill/>
                </a:ln>
                <a:solidFill>
                  <a:sysClr val="windowText" lastClr="000000"/>
                </a:solidFill>
                <a:effectLst/>
                <a:uLnTx/>
                <a:uFillTx/>
                <a:latin typeface="Calibri"/>
                <a:ea typeface="+mn-ea"/>
                <a:cs typeface="+mn-cs"/>
              </a:rPr>
              <a:t>Salvar a busca</a:t>
            </a:r>
          </a:p>
          <a:p>
            <a:pPr marL="742950" marR="0" lvl="1" indent="-2857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pt-BR" altLang="en-US" sz="16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2000" b="0" i="1" u="none" strike="noStrike" kern="1200" cap="none" spc="0" normalizeH="0" baseline="0" noProof="0" dirty="0">
                <a:ln>
                  <a:noFill/>
                </a:ln>
                <a:solidFill>
                  <a:sysClr val="windowText" lastClr="000000"/>
                </a:solidFill>
                <a:effectLst/>
                <a:uLnTx/>
                <a:uFillTx/>
                <a:latin typeface="Calibri"/>
                <a:ea typeface="+mn-ea"/>
                <a:cs typeface="+mn-cs"/>
              </a:rPr>
              <a:t>Criar um alerta</a:t>
            </a:r>
            <a:r>
              <a:rPr kumimoji="0" lang="pt-BR" altLang="en-US" sz="2000" b="0" i="0" u="none" strike="noStrike" kern="1200" cap="none" spc="0" normalizeH="0" baseline="0" noProof="0" dirty="0">
                <a:ln>
                  <a:noFill/>
                </a:ln>
                <a:solidFill>
                  <a:sysClr val="windowText" lastClr="000000"/>
                </a:solidFill>
                <a:effectLst/>
                <a:uLnTx/>
                <a:uFillTx/>
                <a:latin typeface="Calibri"/>
                <a:ea typeface="+mn-ea"/>
                <a:cs typeface="+mn-cs"/>
              </a:rPr>
              <a:t> permite criar um </a:t>
            </a:r>
            <a:r>
              <a:rPr kumimoji="0" lang="pt-BR" altLang="en-US" sz="2000" b="1" i="0" u="none" strike="noStrike" kern="1200" cap="none" spc="0" normalizeH="0" baseline="0" noProof="0" dirty="0">
                <a:ln>
                  <a:noFill/>
                </a:ln>
                <a:solidFill>
                  <a:sysClr val="windowText" lastClr="000000"/>
                </a:solidFill>
                <a:effectLst/>
                <a:uLnTx/>
                <a:uFillTx/>
                <a:latin typeface="Calibri"/>
                <a:ea typeface="+mn-ea"/>
                <a:cs typeface="+mn-cs"/>
              </a:rPr>
              <a:t>alerta automático </a:t>
            </a:r>
            <a:r>
              <a:rPr kumimoji="0" lang="pt-BR" altLang="en-US" sz="2000" i="0" u="none" strike="noStrike" kern="1200" cap="none" spc="0" normalizeH="0" baseline="0" noProof="0" dirty="0">
                <a:ln>
                  <a:noFill/>
                </a:ln>
                <a:solidFill>
                  <a:sysClr val="windowText" lastClr="000000"/>
                </a:solidFill>
                <a:effectLst/>
                <a:uLnTx/>
                <a:uFillTx/>
                <a:latin typeface="Calibri"/>
                <a:ea typeface="+mn-ea"/>
                <a:cs typeface="+mn-cs"/>
              </a:rPr>
              <a:t>que será enviado </a:t>
            </a:r>
            <a:r>
              <a:rPr kumimoji="0" lang="pt-BR" altLang="en-US" sz="2000" b="0" i="0" u="none" strike="noStrike" kern="1200" cap="none" spc="0" normalizeH="0" baseline="0" noProof="0" dirty="0">
                <a:ln>
                  <a:noFill/>
                </a:ln>
                <a:solidFill>
                  <a:sysClr val="windowText" lastClr="000000"/>
                </a:solidFill>
                <a:effectLst/>
                <a:uLnTx/>
                <a:uFillTx/>
                <a:latin typeface="Calibri"/>
                <a:ea typeface="+mn-ea"/>
                <a:cs typeface="+mn-cs"/>
              </a:rPr>
              <a:t>por e-mail para avisar-lhe sobre novos resultados</a:t>
            </a:r>
          </a:p>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pt-BR" altLang="en-US"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2000" b="0" i="0" u="none" strike="noStrike" kern="1200" cap="none" spc="0" normalizeH="0" baseline="0" noProof="0" dirty="0">
                <a:ln>
                  <a:noFill/>
                </a:ln>
                <a:solidFill>
                  <a:sysClr val="windowText" lastClr="000000"/>
                </a:solidFill>
                <a:effectLst/>
                <a:uLnTx/>
                <a:uFillTx/>
                <a:latin typeface="Calibri"/>
                <a:ea typeface="+mn-ea"/>
                <a:cs typeface="+mn-cs"/>
              </a:rPr>
              <a:t>Acessar o </a:t>
            </a:r>
            <a:r>
              <a:rPr kumimoji="0" lang="pt-BR" altLang="en-US" sz="2000" b="1" i="0" u="none" strike="noStrike" kern="1200" cap="none" spc="0" normalizeH="0" baseline="0" noProof="0" dirty="0">
                <a:ln>
                  <a:noFill/>
                </a:ln>
                <a:solidFill>
                  <a:sysClr val="windowText" lastClr="000000"/>
                </a:solidFill>
                <a:effectLst/>
                <a:uLnTx/>
                <a:uFillTx/>
                <a:latin typeface="Calibri"/>
                <a:ea typeface="+mn-ea"/>
                <a:cs typeface="+mn-cs"/>
              </a:rPr>
              <a:t>link permanente</a:t>
            </a:r>
            <a:r>
              <a:rPr kumimoji="0" lang="pt-BR" altLang="en-US" sz="2000" b="0" i="0" u="none" strike="noStrike" kern="1200" cap="none" spc="0" normalizeH="0" baseline="0" noProof="0" dirty="0">
                <a:ln>
                  <a:noFill/>
                </a:ln>
                <a:solidFill>
                  <a:sysClr val="windowText" lastClr="000000"/>
                </a:solidFill>
                <a:effectLst/>
                <a:uLnTx/>
                <a:uFillTx/>
                <a:latin typeface="Calibri"/>
                <a:ea typeface="+mn-ea"/>
                <a:cs typeface="+mn-cs"/>
              </a:rPr>
              <a:t> da busca</a:t>
            </a:r>
          </a:p>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pt-BR" altLang="en-US"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2000" b="0" i="0" u="none" strike="noStrike" kern="1200" cap="none" spc="0" normalizeH="0" baseline="0" noProof="0" dirty="0">
                <a:ln>
                  <a:noFill/>
                </a:ln>
                <a:solidFill>
                  <a:sysClr val="windowText" lastClr="000000"/>
                </a:solidFill>
                <a:effectLst/>
                <a:uLnTx/>
                <a:uFillTx/>
                <a:latin typeface="Calibri"/>
                <a:ea typeface="+mn-ea"/>
                <a:cs typeface="+mn-cs"/>
              </a:rPr>
              <a:t>Compartilhar em </a:t>
            </a:r>
            <a:r>
              <a:rPr kumimoji="0" lang="pt-BR" altLang="en-US" sz="2000" b="1" i="0" u="none" strike="noStrike" kern="1200" cap="none" spc="0" normalizeH="0" baseline="0" noProof="0" dirty="0">
                <a:ln>
                  <a:noFill/>
                </a:ln>
                <a:solidFill>
                  <a:sysClr val="windowText" lastClr="000000"/>
                </a:solidFill>
                <a:effectLst/>
                <a:uLnTx/>
                <a:uFillTx/>
                <a:latin typeface="Calibri"/>
                <a:ea typeface="+mn-ea"/>
                <a:cs typeface="+mn-cs"/>
              </a:rPr>
              <a:t>redes sociais</a:t>
            </a:r>
          </a:p>
          <a:p>
            <a:pPr marL="742950" marR="0" lvl="1" indent="-2857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1600" b="0" i="0" u="none" strike="noStrike" kern="1200" cap="none" spc="0" normalizeH="0" baseline="0" noProof="0" dirty="0">
                <a:ln>
                  <a:noFill/>
                </a:ln>
                <a:solidFill>
                  <a:sysClr val="windowText" lastClr="000000"/>
                </a:solidFill>
                <a:effectLst/>
                <a:uLnTx/>
                <a:uFillTx/>
                <a:latin typeface="Calibri"/>
                <a:ea typeface="+mn-ea"/>
                <a:cs typeface="+mn-cs"/>
              </a:rPr>
              <a:t>Nota: somente terá acesso quem estiver corretamente autenticado.</a:t>
            </a:r>
            <a:endParaRPr kumimoji="0" lang="en-US" altLang="en-US"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D2E5510B-39D1-461C-B564-6C504C126832}"/>
              </a:ext>
            </a:extLst>
          </p:cNvPr>
          <p:cNvGrpSpPr>
            <a:grpSpLocks noChangeAspect="1"/>
          </p:cNvGrpSpPr>
          <p:nvPr/>
        </p:nvGrpSpPr>
        <p:grpSpPr>
          <a:xfrm>
            <a:off x="5549896" y="908087"/>
            <a:ext cx="3049809" cy="5262972"/>
            <a:chOff x="5549897" y="1532827"/>
            <a:chExt cx="2020573" cy="3486848"/>
          </a:xfrm>
        </p:grpSpPr>
        <p:pic>
          <p:nvPicPr>
            <p:cNvPr id="10" name="Picture 9">
              <a:extLst>
                <a:ext uri="{FF2B5EF4-FFF2-40B4-BE49-F238E27FC236}">
                  <a16:creationId xmlns:a16="http://schemas.microsoft.com/office/drawing/2014/main" id="{F59F515C-548E-474B-B46A-29C70AEBD0FB}"/>
                </a:ext>
              </a:extLst>
            </p:cNvPr>
            <p:cNvPicPr>
              <a:picLocks noChangeAspect="1"/>
            </p:cNvPicPr>
            <p:nvPr/>
          </p:nvPicPr>
          <p:blipFill rotWithShape="1">
            <a:blip r:embed="rId3"/>
            <a:srcRect l="61534" t="21574" r="19148" b="28997"/>
            <a:stretch/>
          </p:blipFill>
          <p:spPr>
            <a:xfrm>
              <a:off x="5549897" y="1703471"/>
              <a:ext cx="2020573" cy="3316204"/>
            </a:xfrm>
            <a:prstGeom prst="rect">
              <a:avLst/>
            </a:prstGeom>
          </p:spPr>
        </p:pic>
        <p:sp>
          <p:nvSpPr>
            <p:cNvPr id="4" name="Rectangle 3">
              <a:extLst>
                <a:ext uri="{FF2B5EF4-FFF2-40B4-BE49-F238E27FC236}">
                  <a16:creationId xmlns:a16="http://schemas.microsoft.com/office/drawing/2014/main" id="{5D94CD72-A153-44E2-AB42-DC8F6F635B84}"/>
                </a:ext>
              </a:extLst>
            </p:cNvPr>
            <p:cNvSpPr/>
            <p:nvPr/>
          </p:nvSpPr>
          <p:spPr>
            <a:xfrm>
              <a:off x="5549899" y="1988820"/>
              <a:ext cx="1996949" cy="3017277"/>
            </a:xfrm>
            <a:prstGeom prst="rect">
              <a:avLst/>
            </a:prstGeom>
            <a:noFill/>
            <a:ln>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C6F5FCA-95B2-4B2C-8C7F-234BB161D9CF}"/>
                </a:ext>
              </a:extLst>
            </p:cNvPr>
            <p:cNvSpPr/>
            <p:nvPr/>
          </p:nvSpPr>
          <p:spPr>
            <a:xfrm>
              <a:off x="5549897" y="1532827"/>
              <a:ext cx="999059" cy="4348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itle 13">
            <a:extLst>
              <a:ext uri="{FF2B5EF4-FFF2-40B4-BE49-F238E27FC236}">
                <a16:creationId xmlns:a16="http://schemas.microsoft.com/office/drawing/2014/main" id="{481A7829-6AAC-43C1-8EB1-A53F4A2E9F32}"/>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en-US" altLang="en-US" dirty="0" err="1"/>
              <a:t>Resultado</a:t>
            </a:r>
            <a:endParaRPr lang="en-US" altLang="en-US" dirty="0"/>
          </a:p>
        </p:txBody>
      </p:sp>
    </p:spTree>
    <p:extLst>
      <p:ext uri="{BB962C8B-B14F-4D97-AF65-F5344CB8AC3E}">
        <p14:creationId xmlns:p14="http://schemas.microsoft.com/office/powerpoint/2010/main" val="137545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E272-9BC6-47AF-B88C-A7EAFC12978A}"/>
              </a:ext>
            </a:extLst>
          </p:cNvPr>
          <p:cNvSpPr>
            <a:spLocks noGrp="1"/>
          </p:cNvSpPr>
          <p:nvPr>
            <p:ph type="title"/>
          </p:nvPr>
        </p:nvSpPr>
        <p:spPr>
          <a:xfrm>
            <a:off x="815680" y="1168400"/>
            <a:ext cx="7512639" cy="2260600"/>
          </a:xfrm>
        </p:spPr>
        <p:txBody>
          <a:bodyPr/>
          <a:lstStyle/>
          <a:p>
            <a:r>
              <a:rPr lang="pt-BR" dirty="0"/>
              <a:t>Como acessar as </a:t>
            </a:r>
            <a:br>
              <a:rPr lang="pt-BR" dirty="0"/>
            </a:br>
            <a:r>
              <a:rPr lang="pt-BR" dirty="0"/>
              <a:t>bases de dados da EBSCO</a:t>
            </a:r>
          </a:p>
        </p:txBody>
      </p:sp>
    </p:spTree>
    <p:extLst>
      <p:ext uri="{BB962C8B-B14F-4D97-AF65-F5344CB8AC3E}">
        <p14:creationId xmlns:p14="http://schemas.microsoft.com/office/powerpoint/2010/main" val="346151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9">
            <a:extLst>
              <a:ext uri="{FF2B5EF4-FFF2-40B4-BE49-F238E27FC236}">
                <a16:creationId xmlns:a16="http://schemas.microsoft.com/office/drawing/2014/main" id="{72EE439E-F7B6-413C-A01C-0E5490C2DE34}"/>
              </a:ext>
            </a:extLst>
          </p:cNvPr>
          <p:cNvSpPr txBox="1">
            <a:spLocks/>
          </p:cNvSpPr>
          <p:nvPr/>
        </p:nvSpPr>
        <p:spPr bwMode="auto">
          <a:xfrm>
            <a:off x="2895600" y="1600200"/>
            <a:ext cx="57912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2800" b="0" i="0" u="none" strike="noStrike" kern="1200" cap="none" spc="0" normalizeH="0" baseline="0" noProof="0" dirty="0">
                <a:ln>
                  <a:noFill/>
                </a:ln>
                <a:solidFill>
                  <a:sysClr val="windowText" lastClr="000000"/>
                </a:solidFill>
                <a:effectLst/>
                <a:uLnTx/>
                <a:uFillTx/>
                <a:latin typeface="Calibri"/>
                <a:ea typeface="+mn-ea"/>
                <a:cs typeface="+mn-cs"/>
              </a:rPr>
              <a:t>Para cada </a:t>
            </a:r>
            <a:r>
              <a:rPr kumimoji="0" lang="pt-BR" altLang="en-US" sz="2800" b="1" i="0" u="none" strike="noStrike" kern="1200" cap="none" spc="0" normalizeH="0" baseline="0" noProof="0" dirty="0">
                <a:ln>
                  <a:noFill/>
                </a:ln>
                <a:solidFill>
                  <a:sysClr val="windowText" lastClr="000000"/>
                </a:solidFill>
                <a:effectLst/>
                <a:uLnTx/>
                <a:uFillTx/>
                <a:latin typeface="Calibri"/>
                <a:ea typeface="+mn-ea"/>
                <a:cs typeface="+mn-cs"/>
              </a:rPr>
              <a:t>tipo de resultado</a:t>
            </a:r>
            <a:r>
              <a:rPr kumimoji="0" lang="pt-BR" altLang="en-US" sz="2800" b="0" i="0" u="none" strike="noStrike" kern="1200" cap="none" spc="0" normalizeH="0" baseline="0" noProof="0" dirty="0">
                <a:ln>
                  <a:noFill/>
                </a:ln>
                <a:solidFill>
                  <a:sysClr val="windowText" lastClr="000000"/>
                </a:solidFill>
                <a:effectLst/>
                <a:uLnTx/>
                <a:uFillTx/>
                <a:latin typeface="Calibri"/>
                <a:ea typeface="+mn-ea"/>
                <a:cs typeface="+mn-cs"/>
              </a:rPr>
              <a:t>, será indicado um ícone diferente, como é possível observar ao lado.</a:t>
            </a:r>
          </a:p>
        </p:txBody>
      </p:sp>
      <p:pic>
        <p:nvPicPr>
          <p:cNvPr id="5" name="Picture 4">
            <a:extLst>
              <a:ext uri="{FF2B5EF4-FFF2-40B4-BE49-F238E27FC236}">
                <a16:creationId xmlns:a16="http://schemas.microsoft.com/office/drawing/2014/main" id="{C1EDF0F3-4550-46D9-AD71-4546F8A59BEE}"/>
              </a:ext>
            </a:extLst>
          </p:cNvPr>
          <p:cNvPicPr>
            <a:picLocks noChangeAspect="1"/>
          </p:cNvPicPr>
          <p:nvPr/>
        </p:nvPicPr>
        <p:blipFill>
          <a:blip r:embed="rId3"/>
          <a:stretch>
            <a:fillRect/>
          </a:stretch>
        </p:blipFill>
        <p:spPr>
          <a:xfrm>
            <a:off x="781221" y="2112857"/>
            <a:ext cx="1209675" cy="1619250"/>
          </a:xfrm>
          <a:prstGeom prst="rect">
            <a:avLst/>
          </a:prstGeom>
        </p:spPr>
      </p:pic>
      <p:pic>
        <p:nvPicPr>
          <p:cNvPr id="6" name="Picture 5">
            <a:extLst>
              <a:ext uri="{FF2B5EF4-FFF2-40B4-BE49-F238E27FC236}">
                <a16:creationId xmlns:a16="http://schemas.microsoft.com/office/drawing/2014/main" id="{A42E9C08-2B0F-42B4-BEB5-AE314F7C3E81}"/>
              </a:ext>
            </a:extLst>
          </p:cNvPr>
          <p:cNvPicPr>
            <a:picLocks noChangeAspect="1"/>
          </p:cNvPicPr>
          <p:nvPr/>
        </p:nvPicPr>
        <p:blipFill>
          <a:blip r:embed="rId4"/>
          <a:stretch>
            <a:fillRect/>
          </a:stretch>
        </p:blipFill>
        <p:spPr>
          <a:xfrm>
            <a:off x="739683" y="890905"/>
            <a:ext cx="1200150" cy="1190625"/>
          </a:xfrm>
          <a:prstGeom prst="rect">
            <a:avLst/>
          </a:prstGeom>
        </p:spPr>
      </p:pic>
      <p:pic>
        <p:nvPicPr>
          <p:cNvPr id="7" name="Picture 6">
            <a:extLst>
              <a:ext uri="{FF2B5EF4-FFF2-40B4-BE49-F238E27FC236}">
                <a16:creationId xmlns:a16="http://schemas.microsoft.com/office/drawing/2014/main" id="{599AE1F8-3CB4-40B8-95E8-98D3C7DD3521}"/>
              </a:ext>
            </a:extLst>
          </p:cNvPr>
          <p:cNvPicPr>
            <a:picLocks noChangeAspect="1"/>
          </p:cNvPicPr>
          <p:nvPr/>
        </p:nvPicPr>
        <p:blipFill>
          <a:blip r:embed="rId5"/>
          <a:stretch>
            <a:fillRect/>
          </a:stretch>
        </p:blipFill>
        <p:spPr>
          <a:xfrm>
            <a:off x="819321" y="4966337"/>
            <a:ext cx="1133475" cy="1333500"/>
          </a:xfrm>
          <a:prstGeom prst="rect">
            <a:avLst/>
          </a:prstGeom>
        </p:spPr>
      </p:pic>
      <p:pic>
        <p:nvPicPr>
          <p:cNvPr id="8" name="Picture 7">
            <a:extLst>
              <a:ext uri="{FF2B5EF4-FFF2-40B4-BE49-F238E27FC236}">
                <a16:creationId xmlns:a16="http://schemas.microsoft.com/office/drawing/2014/main" id="{FD650815-CE0D-4CA4-90AB-85C36765704F}"/>
              </a:ext>
            </a:extLst>
          </p:cNvPr>
          <p:cNvPicPr>
            <a:picLocks noChangeAspect="1"/>
          </p:cNvPicPr>
          <p:nvPr/>
        </p:nvPicPr>
        <p:blipFill>
          <a:blip r:embed="rId6"/>
          <a:stretch>
            <a:fillRect/>
          </a:stretch>
        </p:blipFill>
        <p:spPr>
          <a:xfrm>
            <a:off x="924096" y="3763434"/>
            <a:ext cx="923925" cy="1171575"/>
          </a:xfrm>
          <a:prstGeom prst="rect">
            <a:avLst/>
          </a:prstGeom>
        </p:spPr>
      </p:pic>
      <p:sp>
        <p:nvSpPr>
          <p:cNvPr id="17" name="Title 13">
            <a:extLst>
              <a:ext uri="{FF2B5EF4-FFF2-40B4-BE49-F238E27FC236}">
                <a16:creationId xmlns:a16="http://schemas.microsoft.com/office/drawing/2014/main" id="{3884829E-2E42-45FE-AE8C-A959BB7CD867}"/>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en-US" altLang="en-US" dirty="0" err="1"/>
              <a:t>Resultado</a:t>
            </a:r>
            <a:endParaRPr lang="en-US" altLang="en-US" dirty="0"/>
          </a:p>
        </p:txBody>
      </p:sp>
    </p:spTree>
    <p:extLst>
      <p:ext uri="{BB962C8B-B14F-4D97-AF65-F5344CB8AC3E}">
        <p14:creationId xmlns:p14="http://schemas.microsoft.com/office/powerpoint/2010/main" val="3580296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763EB03A-BFC6-4B19-BE55-B00B8CBE60DF}"/>
              </a:ext>
            </a:extLst>
          </p:cNvPr>
          <p:cNvSpPr txBox="1">
            <a:spLocks/>
          </p:cNvSpPr>
          <p:nvPr/>
        </p:nvSpPr>
        <p:spPr>
          <a:xfrm>
            <a:off x="508000" y="4341636"/>
            <a:ext cx="8472487" cy="1889760"/>
          </a:xfrm>
          <a:prstGeom prst="rect">
            <a:avLst/>
          </a:prstGeom>
        </p:spPr>
        <p:txBody>
          <a:bodyPr rtlCol="0">
            <a:normAutofit fontScale="70000" lnSpcReduction="20000"/>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342900" marR="0" lvl="0" indent="-342900" algn="l" defTabSz="457200" rtl="0" eaLnBrk="1" fontAlgn="auto" latinLnBrk="0" hangingPunct="1">
              <a:lnSpc>
                <a:spcPct val="120000"/>
              </a:lnSpc>
              <a:spcBef>
                <a:spcPts val="1200"/>
              </a:spcBef>
              <a:spcAft>
                <a:spcPts val="0"/>
              </a:spcAft>
              <a:buClrTx/>
              <a:buSzTx/>
              <a:buFont typeface="Arial"/>
              <a:buChar char="•"/>
              <a:tabLst/>
              <a:defRPr/>
            </a:pPr>
            <a:r>
              <a:rPr kumimoji="0" lang="pt-BR" sz="2800" b="0" i="0" u="none" strike="noStrike" kern="1200" cap="none" spc="0" normalizeH="0" baseline="0" noProof="0" dirty="0">
                <a:ln>
                  <a:noFill/>
                </a:ln>
                <a:solidFill>
                  <a:sysClr val="windowText" lastClr="000000"/>
                </a:solidFill>
                <a:effectLst/>
                <a:uLnTx/>
                <a:uFillTx/>
                <a:latin typeface="Calibri"/>
                <a:ea typeface="+mn-ea"/>
                <a:cs typeface="+mn-cs"/>
              </a:rPr>
              <a:t>Cada </a:t>
            </a:r>
            <a:r>
              <a:rPr kumimoji="0" lang="pt-BR" sz="2800" b="1" i="0" u="none" strike="noStrike" kern="1200" cap="none" spc="0" normalizeH="0" baseline="0" noProof="0" dirty="0">
                <a:ln>
                  <a:noFill/>
                </a:ln>
                <a:solidFill>
                  <a:sysClr val="windowText" lastClr="000000"/>
                </a:solidFill>
                <a:effectLst/>
                <a:uLnTx/>
                <a:uFillTx/>
                <a:latin typeface="Calibri"/>
                <a:ea typeface="+mn-ea"/>
                <a:cs typeface="+mn-cs"/>
              </a:rPr>
              <a:t>resultado</a:t>
            </a:r>
            <a:r>
              <a:rPr kumimoji="0" lang="pt-BR" sz="2800" b="0" i="0" u="none" strike="noStrike" kern="1200" cap="none" spc="0" normalizeH="0" baseline="0" noProof="0" dirty="0">
                <a:ln>
                  <a:noFill/>
                </a:ln>
                <a:solidFill>
                  <a:sysClr val="windowText" lastClr="000000"/>
                </a:solidFill>
                <a:effectLst/>
                <a:uLnTx/>
                <a:uFillTx/>
                <a:latin typeface="Calibri"/>
                <a:ea typeface="+mn-ea"/>
                <a:cs typeface="+mn-cs"/>
              </a:rPr>
              <a:t> apresenta uma breve descrição contendo: </a:t>
            </a:r>
            <a:br>
              <a:rPr kumimoji="0" lang="pt-BR" sz="2800" b="0" i="0" u="none" strike="noStrike" kern="1200" cap="none" spc="0" normalizeH="0" baseline="0" noProof="0" dirty="0">
                <a:ln>
                  <a:noFill/>
                </a:ln>
                <a:solidFill>
                  <a:sysClr val="windowText" lastClr="000000"/>
                </a:solidFill>
                <a:effectLst/>
                <a:uLnTx/>
                <a:uFillTx/>
                <a:latin typeface="Calibri"/>
                <a:ea typeface="+mn-ea"/>
                <a:cs typeface="+mn-cs"/>
              </a:rPr>
            </a:br>
            <a:r>
              <a:rPr kumimoji="0" lang="pt-BR" sz="2800" b="0" i="0" u="none" strike="noStrike" kern="1200" cap="none" spc="0" normalizeH="0" baseline="0" noProof="0" dirty="0">
                <a:ln>
                  <a:noFill/>
                </a:ln>
                <a:solidFill>
                  <a:sysClr val="windowText" lastClr="000000"/>
                </a:solidFill>
                <a:effectLst/>
                <a:uLnTx/>
                <a:uFillTx/>
                <a:latin typeface="Calibri"/>
                <a:ea typeface="+mn-ea"/>
                <a:cs typeface="+mn-cs"/>
              </a:rPr>
              <a:t>Título, autor, fonte, base de dados e assuntos (descritores).</a:t>
            </a:r>
          </a:p>
          <a:p>
            <a:pPr marL="342900" marR="0" lvl="0" indent="-342900" algn="l" defTabSz="457200" rtl="0" eaLnBrk="1" fontAlgn="auto" latinLnBrk="0" hangingPunct="1">
              <a:lnSpc>
                <a:spcPct val="120000"/>
              </a:lnSpc>
              <a:spcBef>
                <a:spcPts val="1200"/>
              </a:spcBef>
              <a:spcAft>
                <a:spcPts val="0"/>
              </a:spcAft>
              <a:buClrTx/>
              <a:buSzTx/>
              <a:buFont typeface="Arial"/>
              <a:buChar char="•"/>
              <a:tabLst/>
              <a:defRPr/>
            </a:pPr>
            <a:r>
              <a:rPr kumimoji="0" lang="pt-BR" sz="2800" b="0" i="0" u="none" strike="noStrike" kern="1200" cap="none" spc="0" normalizeH="0" baseline="0" noProof="0" dirty="0">
                <a:ln>
                  <a:noFill/>
                </a:ln>
                <a:solidFill>
                  <a:sysClr val="windowText" lastClr="000000"/>
                </a:solidFill>
                <a:effectLst/>
                <a:uLnTx/>
                <a:uFillTx/>
                <a:latin typeface="Calibri"/>
                <a:ea typeface="+mn-ea"/>
                <a:cs typeface="+mn-cs"/>
              </a:rPr>
              <a:t>Permite adicionar à pasta pessoal (Ver tutoriais “Meu </a:t>
            </a:r>
            <a:r>
              <a:rPr kumimoji="0" lang="pt-BR" sz="2800" b="0" i="0" u="none" strike="noStrike" kern="1200" cap="none" spc="0" normalizeH="0" baseline="0" noProof="0" dirty="0" err="1">
                <a:ln>
                  <a:noFill/>
                </a:ln>
                <a:solidFill>
                  <a:sysClr val="windowText" lastClr="000000"/>
                </a:solidFill>
                <a:effectLst/>
                <a:uLnTx/>
                <a:uFillTx/>
                <a:latin typeface="Calibri"/>
                <a:ea typeface="+mn-ea"/>
                <a:cs typeface="+mn-cs"/>
              </a:rPr>
              <a:t>EBSCO</a:t>
            </a:r>
            <a:r>
              <a:rPr kumimoji="0" lang="pt-BR" sz="2800" b="0" i="1" u="none" strike="noStrike" kern="1200" cap="none" spc="0" normalizeH="0" baseline="0" noProof="0" dirty="0" err="1">
                <a:ln>
                  <a:noFill/>
                </a:ln>
                <a:solidFill>
                  <a:sysClr val="windowText" lastClr="000000"/>
                </a:solidFill>
                <a:effectLst/>
                <a:uLnTx/>
                <a:uFillTx/>
                <a:latin typeface="Calibri"/>
                <a:ea typeface="+mn-ea"/>
                <a:cs typeface="+mn-cs"/>
              </a:rPr>
              <a:t>host</a:t>
            </a:r>
            <a:r>
              <a:rPr kumimoji="0" lang="pt-BR" sz="2800" b="0" i="0" u="none" strike="noStrike" kern="1200" cap="none" spc="0" normalizeH="0" baseline="0" noProof="0" dirty="0">
                <a:ln>
                  <a:noFill/>
                </a:ln>
                <a:solidFill>
                  <a:sysClr val="windowText" lastClr="000000"/>
                </a:solidFill>
                <a:effectLst/>
                <a:uLnTx/>
                <a:uFillTx/>
                <a:latin typeface="Calibri"/>
                <a:ea typeface="+mn-ea"/>
                <a:cs typeface="+mn-cs"/>
              </a:rPr>
              <a:t>”)</a:t>
            </a:r>
          </a:p>
          <a:p>
            <a:pPr marL="342900" marR="0" lvl="0" indent="-342900" algn="l" defTabSz="457200" rtl="0" eaLnBrk="1" fontAlgn="auto" latinLnBrk="0" hangingPunct="1">
              <a:lnSpc>
                <a:spcPct val="120000"/>
              </a:lnSpc>
              <a:spcBef>
                <a:spcPts val="1200"/>
              </a:spcBef>
              <a:spcAft>
                <a:spcPts val="0"/>
              </a:spcAft>
              <a:buClrTx/>
              <a:buSzTx/>
              <a:buFont typeface="Arial"/>
              <a:buChar char="•"/>
              <a:tabLst/>
              <a:defRPr/>
            </a:pPr>
            <a:r>
              <a:rPr kumimoji="0" lang="pt-BR" sz="2800" b="0" i="0" u="none" strike="noStrike" kern="1200" cap="none" spc="0" normalizeH="0" baseline="0" noProof="0" dirty="0">
                <a:ln>
                  <a:noFill/>
                </a:ln>
                <a:solidFill>
                  <a:sysClr val="windowText" lastClr="000000"/>
                </a:solidFill>
                <a:effectLst/>
                <a:uLnTx/>
                <a:uFillTx/>
                <a:latin typeface="Calibri"/>
                <a:ea typeface="+mn-ea"/>
                <a:cs typeface="+mn-cs"/>
              </a:rPr>
              <a:t>Além de imagens e formas de acesso possíveis para artigos: HTML e PDF.</a:t>
            </a:r>
          </a:p>
        </p:txBody>
      </p:sp>
      <p:pic>
        <p:nvPicPr>
          <p:cNvPr id="3" name="Picture 2">
            <a:extLst>
              <a:ext uri="{FF2B5EF4-FFF2-40B4-BE49-F238E27FC236}">
                <a16:creationId xmlns:a16="http://schemas.microsoft.com/office/drawing/2014/main" id="{6A0AE4ED-BA0E-4AA2-AB47-A5ECAFD06F23}"/>
              </a:ext>
            </a:extLst>
          </p:cNvPr>
          <p:cNvPicPr>
            <a:picLocks noChangeAspect="1"/>
          </p:cNvPicPr>
          <p:nvPr/>
        </p:nvPicPr>
        <p:blipFill>
          <a:blip r:embed="rId3"/>
          <a:stretch>
            <a:fillRect/>
          </a:stretch>
        </p:blipFill>
        <p:spPr>
          <a:xfrm>
            <a:off x="508000" y="1105893"/>
            <a:ext cx="7782560" cy="2903463"/>
          </a:xfrm>
          <a:prstGeom prst="rect">
            <a:avLst/>
          </a:prstGeom>
          <a:ln>
            <a:solidFill>
              <a:schemeClr val="bg2">
                <a:lumMod val="90000"/>
              </a:schemeClr>
            </a:solidFill>
          </a:ln>
          <a:effectLst>
            <a:outerShdw blurRad="50800" dist="38100" dir="2700000" algn="tl" rotWithShape="0">
              <a:prstClr val="black">
                <a:alpha val="40000"/>
              </a:prstClr>
            </a:outerShdw>
          </a:effectLst>
        </p:spPr>
      </p:pic>
      <p:sp>
        <p:nvSpPr>
          <p:cNvPr id="14" name="Title 13">
            <a:extLst>
              <a:ext uri="{FF2B5EF4-FFF2-40B4-BE49-F238E27FC236}">
                <a16:creationId xmlns:a16="http://schemas.microsoft.com/office/drawing/2014/main" id="{AF4F5943-434A-4B93-80B3-9F998369D667}"/>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en-US" altLang="en-US" dirty="0" err="1"/>
              <a:t>Resultado</a:t>
            </a:r>
            <a:endParaRPr lang="en-US" altLang="en-US" dirty="0"/>
          </a:p>
        </p:txBody>
      </p:sp>
    </p:spTree>
    <p:extLst>
      <p:ext uri="{BB962C8B-B14F-4D97-AF65-F5344CB8AC3E}">
        <p14:creationId xmlns:p14="http://schemas.microsoft.com/office/powerpoint/2010/main" val="3771106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D1258C1-F791-4B24-A2EE-03351CC81652}"/>
              </a:ext>
            </a:extLst>
          </p:cNvPr>
          <p:cNvSpPr txBox="1">
            <a:spLocks/>
          </p:cNvSpPr>
          <p:nvPr/>
        </p:nvSpPr>
        <p:spPr>
          <a:xfrm>
            <a:off x="741680" y="5671486"/>
            <a:ext cx="7924800" cy="563562"/>
          </a:xfrm>
          <a:prstGeom prst="rect">
            <a:avLst/>
          </a:prstGeom>
        </p:spPr>
        <p:txBody>
          <a:bodyPr rtlCol="0">
            <a:normAutofit fontScale="62500" lnSpcReduction="20000"/>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pt-BR" sz="2800" b="0" i="0" u="none" strike="noStrike" kern="1200" cap="none" spc="0" normalizeH="0" baseline="0" noProof="0" dirty="0">
                <a:ln>
                  <a:noFill/>
                </a:ln>
                <a:solidFill>
                  <a:sysClr val="windowText" lastClr="000000"/>
                </a:solidFill>
                <a:effectLst/>
                <a:uLnTx/>
                <a:uFillTx/>
                <a:latin typeface="Calibri"/>
                <a:ea typeface="+mn-ea"/>
                <a:cs typeface="+mn-cs"/>
              </a:rPr>
              <a:t>Ao deixar o mouse na pequena lupa, abre-se uma pré-visualização de uma maior quantidade de informações sobre o documento</a:t>
            </a:r>
          </a:p>
        </p:txBody>
      </p:sp>
      <p:pic>
        <p:nvPicPr>
          <p:cNvPr id="8" name="Picture 7">
            <a:extLst>
              <a:ext uri="{FF2B5EF4-FFF2-40B4-BE49-F238E27FC236}">
                <a16:creationId xmlns:a16="http://schemas.microsoft.com/office/drawing/2014/main" id="{D50F5CE1-4F31-4AB6-A2F7-865A74985A4C}"/>
              </a:ext>
            </a:extLst>
          </p:cNvPr>
          <p:cNvPicPr>
            <a:picLocks noChangeAspect="1"/>
          </p:cNvPicPr>
          <p:nvPr/>
        </p:nvPicPr>
        <p:blipFill>
          <a:blip r:embed="rId3"/>
          <a:stretch>
            <a:fillRect/>
          </a:stretch>
        </p:blipFill>
        <p:spPr>
          <a:xfrm>
            <a:off x="360219" y="903034"/>
            <a:ext cx="7472218" cy="4502876"/>
          </a:xfrm>
          <a:prstGeom prst="rect">
            <a:avLst/>
          </a:prstGeom>
        </p:spPr>
      </p:pic>
      <p:sp>
        <p:nvSpPr>
          <p:cNvPr id="9" name="Rectangle 8">
            <a:extLst>
              <a:ext uri="{FF2B5EF4-FFF2-40B4-BE49-F238E27FC236}">
                <a16:creationId xmlns:a16="http://schemas.microsoft.com/office/drawing/2014/main" id="{585614E1-598A-4EDA-87C5-FBE84B4586E5}"/>
              </a:ext>
            </a:extLst>
          </p:cNvPr>
          <p:cNvSpPr/>
          <p:nvPr/>
        </p:nvSpPr>
        <p:spPr>
          <a:xfrm>
            <a:off x="443345" y="903034"/>
            <a:ext cx="1267200" cy="1846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FAF08C1-8D3A-4DC3-B439-2A73F640E06C}"/>
              </a:ext>
            </a:extLst>
          </p:cNvPr>
          <p:cNvSpPr/>
          <p:nvPr/>
        </p:nvSpPr>
        <p:spPr>
          <a:xfrm>
            <a:off x="6981439" y="1049882"/>
            <a:ext cx="1267200" cy="1358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3">
            <a:extLst>
              <a:ext uri="{FF2B5EF4-FFF2-40B4-BE49-F238E27FC236}">
                <a16:creationId xmlns:a16="http://schemas.microsoft.com/office/drawing/2014/main" id="{2F3F3FB4-AFFF-4564-A8E6-FCD72BCD93A6}"/>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en-US" altLang="en-US" dirty="0" err="1"/>
              <a:t>Resultado</a:t>
            </a:r>
            <a:endParaRPr lang="en-US" altLang="en-US" dirty="0"/>
          </a:p>
        </p:txBody>
      </p:sp>
      <p:sp>
        <p:nvSpPr>
          <p:cNvPr id="10" name="Down Arrow 8">
            <a:extLst>
              <a:ext uri="{FF2B5EF4-FFF2-40B4-BE49-F238E27FC236}">
                <a16:creationId xmlns:a16="http://schemas.microsoft.com/office/drawing/2014/main" id="{A13168FB-3160-4A84-99F8-E6F857F0AD46}"/>
              </a:ext>
            </a:extLst>
          </p:cNvPr>
          <p:cNvSpPr/>
          <p:nvPr/>
        </p:nvSpPr>
        <p:spPr>
          <a:xfrm rot="2134446">
            <a:off x="7215823" y="2182934"/>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884498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0AE4ED-BA0E-4AA2-AB47-A5ECAFD06F23}"/>
              </a:ext>
            </a:extLst>
          </p:cNvPr>
          <p:cNvPicPr>
            <a:picLocks noChangeAspect="1"/>
          </p:cNvPicPr>
          <p:nvPr/>
        </p:nvPicPr>
        <p:blipFill>
          <a:blip r:embed="rId3"/>
          <a:stretch>
            <a:fillRect/>
          </a:stretch>
        </p:blipFill>
        <p:spPr>
          <a:xfrm>
            <a:off x="508000" y="1105893"/>
            <a:ext cx="7782560" cy="2903463"/>
          </a:xfrm>
          <a:prstGeom prst="rect">
            <a:avLst/>
          </a:prstGeom>
          <a:ln>
            <a:solidFill>
              <a:schemeClr val="bg2">
                <a:lumMod val="90000"/>
              </a:schemeClr>
            </a:solidFill>
          </a:ln>
          <a:effectLst>
            <a:outerShdw blurRad="50800" dist="38100" dir="2700000" algn="tl" rotWithShape="0">
              <a:prstClr val="black">
                <a:alpha val="40000"/>
              </a:prstClr>
            </a:outerShdw>
          </a:effectLst>
        </p:spPr>
      </p:pic>
      <p:sp>
        <p:nvSpPr>
          <p:cNvPr id="6" name="Content Placeholder 3">
            <a:extLst>
              <a:ext uri="{FF2B5EF4-FFF2-40B4-BE49-F238E27FC236}">
                <a16:creationId xmlns:a16="http://schemas.microsoft.com/office/drawing/2014/main" id="{F06F1730-B06C-4E2F-BF7E-CADE53FB9AE7}"/>
              </a:ext>
            </a:extLst>
          </p:cNvPr>
          <p:cNvSpPr txBox="1">
            <a:spLocks/>
          </p:cNvSpPr>
          <p:nvPr/>
        </p:nvSpPr>
        <p:spPr>
          <a:xfrm>
            <a:off x="762000" y="4561840"/>
            <a:ext cx="7040880" cy="1564323"/>
          </a:xfrm>
          <a:prstGeom prst="rect">
            <a:avLst/>
          </a:prstGeom>
        </p:spPr>
        <p:txBody>
          <a:bodyPr rtlCol="0">
            <a:normAutofit fontScale="70000" lnSpcReduction="20000"/>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pt-BR" sz="2800" b="0" i="0" u="none" strike="noStrike" kern="1200" cap="none" spc="0" normalizeH="0" baseline="0" noProof="0" dirty="0">
                <a:ln>
                  <a:noFill/>
                </a:ln>
                <a:solidFill>
                  <a:sysClr val="windowText" lastClr="000000"/>
                </a:solidFill>
                <a:effectLst/>
                <a:uLnTx/>
                <a:uFillTx/>
                <a:latin typeface="Calibri"/>
                <a:ea typeface="+mn-ea"/>
                <a:cs typeface="+mn-cs"/>
              </a:rPr>
              <a:t>Além disso é possível ver as imagens utilizadas nos artigos de modo individual.</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pt-BR"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pt-BR" sz="2800" b="0" i="0" u="none" strike="noStrike" kern="1200" cap="none" spc="0" normalizeH="0" baseline="0" noProof="0" dirty="0">
                <a:ln>
                  <a:noFill/>
                </a:ln>
                <a:solidFill>
                  <a:sysClr val="windowText" lastClr="000000"/>
                </a:solidFill>
                <a:effectLst/>
                <a:uLnTx/>
                <a:uFillTx/>
                <a:latin typeface="Calibri"/>
                <a:ea typeface="+mn-ea"/>
                <a:cs typeface="+mn-cs"/>
              </a:rPr>
              <a:t>Pode-se utilizá-las em trabalhos acadêmicos e aulas, desde que devidamente citada a fonte.</a:t>
            </a:r>
          </a:p>
        </p:txBody>
      </p:sp>
      <p:sp>
        <p:nvSpPr>
          <p:cNvPr id="11" name="Title 13">
            <a:extLst>
              <a:ext uri="{FF2B5EF4-FFF2-40B4-BE49-F238E27FC236}">
                <a16:creationId xmlns:a16="http://schemas.microsoft.com/office/drawing/2014/main" id="{31FB2F85-D193-4B39-BE83-5A138A3E60DE}"/>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en-US" altLang="en-US" dirty="0" err="1"/>
              <a:t>Resultado</a:t>
            </a:r>
            <a:endParaRPr lang="en-US" altLang="en-US" dirty="0"/>
          </a:p>
        </p:txBody>
      </p:sp>
      <p:sp>
        <p:nvSpPr>
          <p:cNvPr id="12" name="Down Arrow 8">
            <a:extLst>
              <a:ext uri="{FF2B5EF4-FFF2-40B4-BE49-F238E27FC236}">
                <a16:creationId xmlns:a16="http://schemas.microsoft.com/office/drawing/2014/main" id="{DDCCDF80-2732-429B-8DE7-29BE1FA6E87F}"/>
              </a:ext>
            </a:extLst>
          </p:cNvPr>
          <p:cNvSpPr/>
          <p:nvPr/>
        </p:nvSpPr>
        <p:spPr>
          <a:xfrm rot="13484169">
            <a:off x="1011312" y="3269805"/>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4213719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0477AD-35DE-4D40-8611-41743EBE1E45}"/>
              </a:ext>
            </a:extLst>
          </p:cNvPr>
          <p:cNvPicPr>
            <a:picLocks noChangeAspect="1"/>
          </p:cNvPicPr>
          <p:nvPr/>
        </p:nvPicPr>
        <p:blipFill rotWithShape="1">
          <a:blip r:embed="rId3"/>
          <a:srcRect b="10671"/>
          <a:stretch/>
        </p:blipFill>
        <p:spPr>
          <a:xfrm>
            <a:off x="1667676" y="1075595"/>
            <a:ext cx="5751696" cy="4361920"/>
          </a:xfrm>
          <a:prstGeom prst="rect">
            <a:avLst/>
          </a:prstGeom>
        </p:spPr>
      </p:pic>
      <p:sp>
        <p:nvSpPr>
          <p:cNvPr id="7" name="Down Arrow 8">
            <a:extLst>
              <a:ext uri="{FF2B5EF4-FFF2-40B4-BE49-F238E27FC236}">
                <a16:creationId xmlns:a16="http://schemas.microsoft.com/office/drawing/2014/main" id="{196E96EF-2286-4FE4-B376-1D14DA35C32B}"/>
              </a:ext>
            </a:extLst>
          </p:cNvPr>
          <p:cNvSpPr/>
          <p:nvPr/>
        </p:nvSpPr>
        <p:spPr>
          <a:xfrm rot="12458989">
            <a:off x="2659467" y="1574931"/>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Content Placeholder 3">
            <a:extLst>
              <a:ext uri="{FF2B5EF4-FFF2-40B4-BE49-F238E27FC236}">
                <a16:creationId xmlns:a16="http://schemas.microsoft.com/office/drawing/2014/main" id="{C0B19991-BBAC-45B0-88A0-C7034C288DCB}"/>
              </a:ext>
            </a:extLst>
          </p:cNvPr>
          <p:cNvSpPr txBox="1">
            <a:spLocks/>
          </p:cNvSpPr>
          <p:nvPr/>
        </p:nvSpPr>
        <p:spPr>
          <a:xfrm>
            <a:off x="762000" y="5472048"/>
            <a:ext cx="7924800" cy="882715"/>
          </a:xfrm>
          <a:prstGeom prst="rect">
            <a:avLst/>
          </a:prstGeom>
        </p:spPr>
        <p:txBody>
          <a:bodyPr rtlCol="0">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pt-BR" sz="2000" b="0" i="0" u="none" strike="noStrike" kern="1200" cap="none" spc="0" normalizeH="0" baseline="0" noProof="0" dirty="0">
                <a:ln>
                  <a:noFill/>
                </a:ln>
                <a:solidFill>
                  <a:sysClr val="windowText" lastClr="000000"/>
                </a:solidFill>
                <a:effectLst/>
                <a:uLnTx/>
                <a:uFillTx/>
                <a:latin typeface="Calibri"/>
                <a:ea typeface="+mn-ea"/>
                <a:cs typeface="+mn-cs"/>
              </a:rPr>
              <a:t>Ao clicar na imagem, abre-se uma janela, onde é possível fazer o download da </a:t>
            </a:r>
            <a:r>
              <a:rPr kumimoji="0" lang="pt-BR" sz="2000" b="1" i="0" u="none" strike="noStrike" kern="1200" cap="none" spc="0" normalizeH="0" baseline="0" noProof="0" dirty="0">
                <a:ln>
                  <a:noFill/>
                </a:ln>
                <a:solidFill>
                  <a:sysClr val="windowText" lastClr="000000"/>
                </a:solidFill>
                <a:effectLst/>
                <a:uLnTx/>
                <a:uFillTx/>
                <a:latin typeface="Calibri"/>
                <a:ea typeface="+mn-ea"/>
                <a:cs typeface="+mn-cs"/>
              </a:rPr>
              <a:t>imagem em alta resolução </a:t>
            </a:r>
            <a:r>
              <a:rPr kumimoji="0" lang="pt-BR" sz="2000" i="0" u="none" strike="noStrike" kern="1200" cap="none" spc="0" normalizeH="0" baseline="0" noProof="0" dirty="0">
                <a:ln>
                  <a:noFill/>
                </a:ln>
                <a:solidFill>
                  <a:sysClr val="windowText" lastClr="000000"/>
                </a:solidFill>
                <a:effectLst/>
                <a:uLnTx/>
                <a:uFillTx/>
                <a:latin typeface="Calibri"/>
                <a:ea typeface="+mn-ea"/>
                <a:cs typeface="+mn-cs"/>
              </a:rPr>
              <a:t>e também </a:t>
            </a:r>
            <a:r>
              <a:rPr kumimoji="0" lang="pt-BR" sz="2000" b="1" i="0" u="none" strike="noStrike" kern="1200" cap="none" spc="0" normalizeH="0" baseline="0" noProof="0" dirty="0">
                <a:ln>
                  <a:noFill/>
                </a:ln>
                <a:solidFill>
                  <a:sysClr val="windowText" lastClr="000000"/>
                </a:solidFill>
                <a:effectLst/>
                <a:uLnTx/>
                <a:uFillTx/>
                <a:latin typeface="Calibri"/>
                <a:ea typeface="+mn-ea"/>
                <a:cs typeface="+mn-cs"/>
              </a:rPr>
              <a:t>copiar a fonte.</a:t>
            </a:r>
          </a:p>
        </p:txBody>
      </p:sp>
      <p:sp>
        <p:nvSpPr>
          <p:cNvPr id="11" name="Title 13">
            <a:extLst>
              <a:ext uri="{FF2B5EF4-FFF2-40B4-BE49-F238E27FC236}">
                <a16:creationId xmlns:a16="http://schemas.microsoft.com/office/drawing/2014/main" id="{10D81B30-43DF-4C44-8009-57083C9DA4E9}"/>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en-US" altLang="en-US" dirty="0" err="1"/>
              <a:t>Resultado</a:t>
            </a:r>
            <a:endParaRPr lang="en-US" altLang="en-US" dirty="0"/>
          </a:p>
        </p:txBody>
      </p:sp>
      <p:sp>
        <p:nvSpPr>
          <p:cNvPr id="6" name="Down Arrow 8">
            <a:extLst>
              <a:ext uri="{FF2B5EF4-FFF2-40B4-BE49-F238E27FC236}">
                <a16:creationId xmlns:a16="http://schemas.microsoft.com/office/drawing/2014/main" id="{AC3141FB-FE72-4A4E-A985-E9A803886717}"/>
              </a:ext>
            </a:extLst>
          </p:cNvPr>
          <p:cNvSpPr/>
          <p:nvPr/>
        </p:nvSpPr>
        <p:spPr>
          <a:xfrm rot="16200000">
            <a:off x="2137812" y="4114931"/>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4288598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EC498B-CD05-4C4D-A13C-3EDEE9AF7DBE}"/>
              </a:ext>
            </a:extLst>
          </p:cNvPr>
          <p:cNvPicPr>
            <a:picLocks noChangeAspect="1"/>
          </p:cNvPicPr>
          <p:nvPr/>
        </p:nvPicPr>
        <p:blipFill rotWithShape="1">
          <a:blip r:embed="rId3"/>
          <a:srcRect t="20415" r="1763"/>
          <a:stretch/>
        </p:blipFill>
        <p:spPr>
          <a:xfrm>
            <a:off x="457199" y="1686560"/>
            <a:ext cx="8453763" cy="4393144"/>
          </a:xfrm>
          <a:prstGeom prst="rect">
            <a:avLst/>
          </a:prstGeom>
          <a:ln>
            <a:noFill/>
          </a:ln>
        </p:spPr>
      </p:pic>
      <p:sp>
        <p:nvSpPr>
          <p:cNvPr id="8" name="Rectangle: Rounded Corners 7">
            <a:extLst>
              <a:ext uri="{FF2B5EF4-FFF2-40B4-BE49-F238E27FC236}">
                <a16:creationId xmlns:a16="http://schemas.microsoft.com/office/drawing/2014/main" id="{29C8C677-6A80-4D1F-BFBA-5617D0367865}"/>
              </a:ext>
            </a:extLst>
          </p:cNvPr>
          <p:cNvSpPr/>
          <p:nvPr/>
        </p:nvSpPr>
        <p:spPr>
          <a:xfrm>
            <a:off x="229577" y="1601487"/>
            <a:ext cx="1570672" cy="4704255"/>
          </a:xfrm>
          <a:prstGeom prst="roundRect">
            <a:avLst>
              <a:gd name="adj" fmla="val 7822"/>
            </a:avLst>
          </a:prstGeom>
          <a:noFill/>
          <a:ln w="38100">
            <a:solidFill>
              <a:srgbClr val="A41C5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3">
            <a:extLst>
              <a:ext uri="{FF2B5EF4-FFF2-40B4-BE49-F238E27FC236}">
                <a16:creationId xmlns:a16="http://schemas.microsoft.com/office/drawing/2014/main" id="{0AA03774-5E53-4049-9234-7C945ADDDF76}"/>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en-US" altLang="en-US" dirty="0" err="1"/>
              <a:t>Resultado</a:t>
            </a:r>
            <a:endParaRPr lang="en-US" altLang="en-US" dirty="0"/>
          </a:p>
        </p:txBody>
      </p:sp>
      <p:sp>
        <p:nvSpPr>
          <p:cNvPr id="12" name="TextBox 11">
            <a:extLst>
              <a:ext uri="{FF2B5EF4-FFF2-40B4-BE49-F238E27FC236}">
                <a16:creationId xmlns:a16="http://schemas.microsoft.com/office/drawing/2014/main" id="{640FAA1D-DC86-4252-B7E5-6882C1847F59}"/>
              </a:ext>
            </a:extLst>
          </p:cNvPr>
          <p:cNvSpPr txBox="1">
            <a:spLocks noChangeAspect="1"/>
          </p:cNvSpPr>
          <p:nvPr/>
        </p:nvSpPr>
        <p:spPr>
          <a:xfrm>
            <a:off x="476877" y="1229887"/>
            <a:ext cx="540000" cy="540000"/>
          </a:xfrm>
          <a:prstGeom prst="ellipse">
            <a:avLst/>
          </a:prstGeom>
          <a:solidFill>
            <a:srgbClr val="A41C5A"/>
          </a:solidFill>
          <a:ln/>
        </p:spPr>
        <p:style>
          <a:lnRef idx="3">
            <a:schemeClr val="lt1"/>
          </a:lnRef>
          <a:fillRef idx="1">
            <a:schemeClr val="accent2"/>
          </a:fillRef>
          <a:effectRef idx="1">
            <a:schemeClr val="accent2"/>
          </a:effectRef>
          <a:fontRef idx="minor">
            <a:schemeClr val="lt1"/>
          </a:fontRef>
        </p:style>
        <p:txBody>
          <a:bodyPr anchor="b">
            <a:spAutoFit/>
          </a:bodyPr>
          <a:lstStyle/>
          <a:p>
            <a:pPr algn="ctr" defTabSz="0" eaLnBrk="1" fontAlgn="auto" hangingPunct="1">
              <a:spcBef>
                <a:spcPts val="0"/>
              </a:spcBef>
              <a:spcAft>
                <a:spcPts val="0"/>
              </a:spcAft>
              <a:defRPr/>
            </a:pPr>
            <a:r>
              <a:rPr lang="pt-BR" b="1" dirty="0">
                <a:solidFill>
                  <a:schemeClr val="bg1"/>
                </a:solidFill>
              </a:rPr>
              <a:t>1</a:t>
            </a:r>
            <a:endParaRPr lang="en-US" b="1" dirty="0">
              <a:solidFill>
                <a:schemeClr val="bg1"/>
              </a:solidFill>
            </a:endParaRPr>
          </a:p>
        </p:txBody>
      </p:sp>
      <p:sp>
        <p:nvSpPr>
          <p:cNvPr id="18" name="Rectangle: Rounded Corners 17">
            <a:extLst>
              <a:ext uri="{FF2B5EF4-FFF2-40B4-BE49-F238E27FC236}">
                <a16:creationId xmlns:a16="http://schemas.microsoft.com/office/drawing/2014/main" id="{743AB272-AC4E-4D12-B1CB-B10110D25B81}"/>
              </a:ext>
            </a:extLst>
          </p:cNvPr>
          <p:cNvSpPr/>
          <p:nvPr/>
        </p:nvSpPr>
        <p:spPr>
          <a:xfrm>
            <a:off x="7985760" y="1601487"/>
            <a:ext cx="925203" cy="4704255"/>
          </a:xfrm>
          <a:prstGeom prst="roundRect">
            <a:avLst>
              <a:gd name="adj" fmla="val 7822"/>
            </a:avLst>
          </a:prstGeom>
          <a:noFill/>
          <a:ln w="38100">
            <a:solidFill>
              <a:srgbClr val="A41C5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9C35F37-447C-4E66-92CD-A06EC5DBB5E6}"/>
              </a:ext>
            </a:extLst>
          </p:cNvPr>
          <p:cNvSpPr txBox="1">
            <a:spLocks/>
          </p:cNvSpPr>
          <p:nvPr/>
        </p:nvSpPr>
        <p:spPr>
          <a:xfrm>
            <a:off x="8069623" y="1229887"/>
            <a:ext cx="540000" cy="540000"/>
          </a:xfrm>
          <a:prstGeom prst="ellipse">
            <a:avLst/>
          </a:prstGeom>
          <a:solidFill>
            <a:srgbClr val="A41C5A"/>
          </a:solidFill>
          <a:ln/>
        </p:spPr>
        <p:style>
          <a:lnRef idx="3">
            <a:schemeClr val="lt1"/>
          </a:lnRef>
          <a:fillRef idx="1">
            <a:schemeClr val="accent2"/>
          </a:fillRef>
          <a:effectRef idx="1">
            <a:schemeClr val="accent2"/>
          </a:effectRef>
          <a:fontRef idx="minor">
            <a:schemeClr val="lt1"/>
          </a:fontRef>
        </p:style>
        <p:txBody>
          <a:bodyPr anchor="b">
            <a:spAutoFit/>
          </a:bodyPr>
          <a:lstStyle/>
          <a:p>
            <a:pPr algn="ctr" defTabSz="0" eaLnBrk="1" fontAlgn="auto" hangingPunct="1">
              <a:spcBef>
                <a:spcPts val="0"/>
              </a:spcBef>
              <a:spcAft>
                <a:spcPts val="0"/>
              </a:spcAft>
              <a:defRPr/>
            </a:pPr>
            <a:r>
              <a:rPr lang="pt-BR" b="1" dirty="0">
                <a:solidFill>
                  <a:schemeClr val="bg1"/>
                </a:solidFill>
              </a:rPr>
              <a:t>3</a:t>
            </a:r>
            <a:endParaRPr lang="en-US" b="1" dirty="0">
              <a:solidFill>
                <a:schemeClr val="bg1"/>
              </a:solidFill>
            </a:endParaRPr>
          </a:p>
        </p:txBody>
      </p:sp>
      <p:sp>
        <p:nvSpPr>
          <p:cNvPr id="19" name="Rectangle: Rounded Corners 18">
            <a:extLst>
              <a:ext uri="{FF2B5EF4-FFF2-40B4-BE49-F238E27FC236}">
                <a16:creationId xmlns:a16="http://schemas.microsoft.com/office/drawing/2014/main" id="{FAED30B1-7D91-46DA-8AC2-CF8DABE6B1D2}"/>
              </a:ext>
            </a:extLst>
          </p:cNvPr>
          <p:cNvSpPr/>
          <p:nvPr/>
        </p:nvSpPr>
        <p:spPr>
          <a:xfrm>
            <a:off x="1948872" y="1601487"/>
            <a:ext cx="5874328" cy="4704255"/>
          </a:xfrm>
          <a:prstGeom prst="roundRect">
            <a:avLst>
              <a:gd name="adj" fmla="val 2256"/>
            </a:avLst>
          </a:prstGeom>
          <a:noFill/>
          <a:ln w="38100">
            <a:solidFill>
              <a:srgbClr val="A41C5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B6390E-D6FD-4535-9486-42CE564F0078}"/>
              </a:ext>
            </a:extLst>
          </p:cNvPr>
          <p:cNvSpPr txBox="1">
            <a:spLocks/>
          </p:cNvSpPr>
          <p:nvPr/>
        </p:nvSpPr>
        <p:spPr>
          <a:xfrm>
            <a:off x="4153919" y="1229887"/>
            <a:ext cx="540000" cy="540000"/>
          </a:xfrm>
          <a:prstGeom prst="ellipse">
            <a:avLst/>
          </a:prstGeom>
          <a:solidFill>
            <a:srgbClr val="A41C5A"/>
          </a:solidFill>
          <a:ln/>
        </p:spPr>
        <p:style>
          <a:lnRef idx="3">
            <a:schemeClr val="lt1"/>
          </a:lnRef>
          <a:fillRef idx="1">
            <a:schemeClr val="accent2"/>
          </a:fillRef>
          <a:effectRef idx="1">
            <a:schemeClr val="accent2"/>
          </a:effectRef>
          <a:fontRef idx="minor">
            <a:schemeClr val="lt1"/>
          </a:fontRef>
        </p:style>
        <p:txBody>
          <a:bodyPr anchor="b">
            <a:spAutoFit/>
          </a:bodyPr>
          <a:lstStyle/>
          <a:p>
            <a:pPr algn="ctr" defTabSz="0" eaLnBrk="1" fontAlgn="auto" hangingPunct="1">
              <a:spcBef>
                <a:spcPts val="0"/>
              </a:spcBef>
              <a:spcAft>
                <a:spcPts val="0"/>
              </a:spcAft>
              <a:defRPr/>
            </a:pPr>
            <a:r>
              <a:rPr lang="pt-BR" b="1" dirty="0">
                <a:solidFill>
                  <a:schemeClr val="bg1"/>
                </a:solidFill>
              </a:rPr>
              <a:t>2</a:t>
            </a:r>
            <a:endParaRPr lang="en-US" b="1" dirty="0">
              <a:solidFill>
                <a:schemeClr val="bg1"/>
              </a:solidFill>
            </a:endParaRPr>
          </a:p>
        </p:txBody>
      </p:sp>
    </p:spTree>
    <p:extLst>
      <p:ext uri="{BB962C8B-B14F-4D97-AF65-F5344CB8AC3E}">
        <p14:creationId xmlns:p14="http://schemas.microsoft.com/office/powerpoint/2010/main" val="698229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EC498B-CD05-4C4D-A13C-3EDEE9AF7DBE}"/>
              </a:ext>
            </a:extLst>
          </p:cNvPr>
          <p:cNvPicPr>
            <a:picLocks noChangeAspect="1"/>
          </p:cNvPicPr>
          <p:nvPr/>
        </p:nvPicPr>
        <p:blipFill rotWithShape="1">
          <a:blip r:embed="rId3"/>
          <a:srcRect t="20415" r="83351"/>
          <a:stretch/>
        </p:blipFill>
        <p:spPr>
          <a:xfrm>
            <a:off x="457200" y="1686559"/>
            <a:ext cx="1440000" cy="4415545"/>
          </a:xfrm>
          <a:prstGeom prst="rect">
            <a:avLst/>
          </a:prstGeom>
          <a:ln>
            <a:noFill/>
          </a:ln>
        </p:spPr>
      </p:pic>
      <p:sp>
        <p:nvSpPr>
          <p:cNvPr id="16" name="Content Placeholder 3">
            <a:extLst>
              <a:ext uri="{FF2B5EF4-FFF2-40B4-BE49-F238E27FC236}">
                <a16:creationId xmlns:a16="http://schemas.microsoft.com/office/drawing/2014/main" id="{125D6A75-56C8-428B-B706-4EB9238A52D0}"/>
              </a:ext>
            </a:extLst>
          </p:cNvPr>
          <p:cNvSpPr txBox="1">
            <a:spLocks/>
          </p:cNvSpPr>
          <p:nvPr/>
        </p:nvSpPr>
        <p:spPr bwMode="auto">
          <a:xfrm>
            <a:off x="2621281" y="1601487"/>
            <a:ext cx="5862962"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pt-BR" altLang="en-US" dirty="0">
                <a:solidFill>
                  <a:sysClr val="windowText" lastClr="000000"/>
                </a:solidFill>
                <a:latin typeface="Calibri"/>
              </a:rPr>
              <a:t>Do</a:t>
            </a:r>
            <a:r>
              <a:rPr kumimoji="0" lang="pt-BR" altLang="en-US" sz="2800" b="0" i="0" u="none" strike="noStrike" kern="1200" cap="none" spc="0" normalizeH="0" baseline="0" noProof="0" dirty="0">
                <a:ln>
                  <a:noFill/>
                </a:ln>
                <a:solidFill>
                  <a:sysClr val="windowText" lastClr="000000"/>
                </a:solidFill>
                <a:effectLst/>
                <a:uLnTx/>
                <a:uFillTx/>
                <a:latin typeface="Calibri"/>
                <a:ea typeface="+mn-ea"/>
                <a:cs typeface="+mn-cs"/>
              </a:rPr>
              <a:t> lado esquerdo são apresenta as </a:t>
            </a:r>
            <a:r>
              <a:rPr kumimoji="0" lang="pt-BR" altLang="en-US" sz="2800" b="1" i="0" u="none" strike="noStrike" kern="1200" cap="none" spc="0" normalizeH="0" baseline="0" noProof="0" dirty="0">
                <a:ln>
                  <a:noFill/>
                </a:ln>
                <a:solidFill>
                  <a:sysClr val="windowText" lastClr="000000"/>
                </a:solidFill>
                <a:effectLst/>
                <a:uLnTx/>
                <a:uFillTx/>
                <a:latin typeface="Calibri"/>
                <a:ea typeface="+mn-ea"/>
                <a:cs typeface="+mn-cs"/>
              </a:rPr>
              <a:t>formas de visualização do texto completo</a:t>
            </a:r>
            <a:r>
              <a:rPr kumimoji="0" lang="pt-BR" altLang="en-US" sz="2800" i="0" u="none" strike="noStrike" kern="1200" cap="none" spc="0" normalizeH="0" baseline="0" noProof="0" dirty="0">
                <a:ln>
                  <a:noFill/>
                </a:ln>
                <a:solidFill>
                  <a:sysClr val="windowText" lastClr="000000"/>
                </a:solidFill>
                <a:effectLst/>
                <a:uLnTx/>
                <a:uFillTx/>
                <a:latin typeface="Calibri"/>
                <a:ea typeface="+mn-ea"/>
                <a:cs typeface="+mn-cs"/>
              </a:rPr>
              <a:t> (PDF e HTML)</a:t>
            </a:r>
            <a:r>
              <a:rPr kumimoji="0" lang="pt-BR" altLang="en-US" sz="2800" b="1" i="0" u="none" strike="noStrike" kern="1200" cap="none" spc="0" normalizeH="0" baseline="0" noProof="0" dirty="0">
                <a:ln>
                  <a:noFill/>
                </a:ln>
                <a:solidFill>
                  <a:sysClr val="windowText" lastClr="000000"/>
                </a:solidFill>
                <a:effectLst/>
                <a:uLnTx/>
                <a:uFillTx/>
                <a:latin typeface="Calibri"/>
                <a:ea typeface="+mn-ea"/>
                <a:cs typeface="+mn-cs"/>
              </a:rPr>
              <a:t> </a:t>
            </a:r>
            <a:r>
              <a:rPr kumimoji="0" lang="pt-BR" altLang="en-US" sz="2800" b="0" i="0" u="none" strike="noStrike" kern="1200" cap="none" spc="0" normalizeH="0" baseline="0" noProof="0" dirty="0">
                <a:ln>
                  <a:noFill/>
                </a:ln>
                <a:solidFill>
                  <a:sysClr val="windowText" lastClr="000000"/>
                </a:solidFill>
                <a:effectLst/>
                <a:uLnTx/>
                <a:uFillTx/>
                <a:latin typeface="Calibri"/>
                <a:ea typeface="+mn-ea"/>
                <a:cs typeface="+mn-cs"/>
              </a:rPr>
              <a:t>e </a:t>
            </a:r>
            <a:r>
              <a:rPr lang="pt-BR" altLang="en-US" dirty="0">
                <a:solidFill>
                  <a:sysClr val="windowText" lastClr="000000"/>
                </a:solidFill>
                <a:latin typeface="Calibri"/>
              </a:rPr>
              <a:t>link para localizar </a:t>
            </a:r>
            <a:r>
              <a:rPr kumimoji="0" lang="pt-BR" altLang="en-US" sz="2800" b="1" i="0" u="none" strike="noStrike" kern="1200" cap="none" spc="0" normalizeH="0" baseline="0" noProof="0" dirty="0">
                <a:ln>
                  <a:noFill/>
                </a:ln>
                <a:solidFill>
                  <a:sysClr val="windowText" lastClr="000000"/>
                </a:solidFill>
                <a:effectLst/>
                <a:uLnTx/>
                <a:uFillTx/>
                <a:latin typeface="Calibri"/>
                <a:ea typeface="+mn-ea"/>
                <a:cs typeface="+mn-cs"/>
              </a:rPr>
              <a:t>resultados semelhantes</a:t>
            </a:r>
            <a:r>
              <a:rPr kumimoji="0" lang="pt-BR" altLang="en-US" sz="2800" b="0" i="0" u="none" strike="noStrike" kern="1200" cap="none" spc="0" normalizeH="0" baseline="0" noProof="0" dirty="0">
                <a:ln>
                  <a:noFill/>
                </a:ln>
                <a:solidFill>
                  <a:sysClr val="windowText" lastClr="000000"/>
                </a:solidFill>
                <a:effectLst/>
                <a:uLnTx/>
                <a:uFillTx/>
                <a:latin typeface="Calibri"/>
                <a:ea typeface="+mn-ea"/>
                <a:cs typeface="+mn-cs"/>
              </a:rPr>
              <a:t>.</a:t>
            </a:r>
          </a:p>
        </p:txBody>
      </p:sp>
      <p:sp>
        <p:nvSpPr>
          <p:cNvPr id="18" name="Rectangle: Rounded Corners 17">
            <a:extLst>
              <a:ext uri="{FF2B5EF4-FFF2-40B4-BE49-F238E27FC236}">
                <a16:creationId xmlns:a16="http://schemas.microsoft.com/office/drawing/2014/main" id="{76DE15B4-F9FA-422E-9B02-37AE37903C35}"/>
              </a:ext>
            </a:extLst>
          </p:cNvPr>
          <p:cNvSpPr/>
          <p:nvPr/>
        </p:nvSpPr>
        <p:spPr>
          <a:xfrm>
            <a:off x="229577" y="1601487"/>
            <a:ext cx="1570672" cy="4704255"/>
          </a:xfrm>
          <a:prstGeom prst="roundRect">
            <a:avLst>
              <a:gd name="adj" fmla="val 7822"/>
            </a:avLst>
          </a:prstGeom>
          <a:noFill/>
          <a:ln w="38100">
            <a:solidFill>
              <a:srgbClr val="A41C5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3">
            <a:extLst>
              <a:ext uri="{FF2B5EF4-FFF2-40B4-BE49-F238E27FC236}">
                <a16:creationId xmlns:a16="http://schemas.microsoft.com/office/drawing/2014/main" id="{005EC2E4-4263-4844-996A-D5701FAD3188}"/>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en-US" altLang="en-US" dirty="0" err="1"/>
              <a:t>Resultado</a:t>
            </a:r>
            <a:endParaRPr lang="en-US" altLang="en-US" dirty="0"/>
          </a:p>
        </p:txBody>
      </p:sp>
      <p:sp>
        <p:nvSpPr>
          <p:cNvPr id="12" name="TextBox 11">
            <a:extLst>
              <a:ext uri="{FF2B5EF4-FFF2-40B4-BE49-F238E27FC236}">
                <a16:creationId xmlns:a16="http://schemas.microsoft.com/office/drawing/2014/main" id="{640FAA1D-DC86-4252-B7E5-6882C1847F59}"/>
              </a:ext>
            </a:extLst>
          </p:cNvPr>
          <p:cNvSpPr txBox="1">
            <a:spLocks noChangeAspect="1"/>
          </p:cNvSpPr>
          <p:nvPr/>
        </p:nvSpPr>
        <p:spPr>
          <a:xfrm>
            <a:off x="476877" y="1229887"/>
            <a:ext cx="540000" cy="540000"/>
          </a:xfrm>
          <a:prstGeom prst="ellipse">
            <a:avLst/>
          </a:prstGeom>
          <a:solidFill>
            <a:srgbClr val="A41C5A"/>
          </a:solidFill>
          <a:ln/>
        </p:spPr>
        <p:style>
          <a:lnRef idx="3">
            <a:schemeClr val="lt1"/>
          </a:lnRef>
          <a:fillRef idx="1">
            <a:schemeClr val="accent2"/>
          </a:fillRef>
          <a:effectRef idx="1">
            <a:schemeClr val="accent2"/>
          </a:effectRef>
          <a:fontRef idx="minor">
            <a:schemeClr val="lt1"/>
          </a:fontRef>
        </p:style>
        <p:txBody>
          <a:bodyPr anchor="b">
            <a:spAutoFit/>
          </a:bodyPr>
          <a:lstStyle/>
          <a:p>
            <a:pPr algn="ctr" defTabSz="0" eaLnBrk="1" fontAlgn="auto" hangingPunct="1">
              <a:spcBef>
                <a:spcPts val="0"/>
              </a:spcBef>
              <a:spcAft>
                <a:spcPts val="0"/>
              </a:spcAft>
              <a:defRPr/>
            </a:pPr>
            <a:r>
              <a:rPr lang="pt-BR" b="1" dirty="0">
                <a:solidFill>
                  <a:schemeClr val="bg1"/>
                </a:solidFill>
              </a:rPr>
              <a:t>1</a:t>
            </a:r>
            <a:endParaRPr lang="en-US" b="1" dirty="0">
              <a:solidFill>
                <a:schemeClr val="bg1"/>
              </a:solidFill>
            </a:endParaRPr>
          </a:p>
        </p:txBody>
      </p:sp>
      <p:sp>
        <p:nvSpPr>
          <p:cNvPr id="17" name="Down Arrow 8">
            <a:extLst>
              <a:ext uri="{FF2B5EF4-FFF2-40B4-BE49-F238E27FC236}">
                <a16:creationId xmlns:a16="http://schemas.microsoft.com/office/drawing/2014/main" id="{5866BC82-557A-4CE4-8A18-227C96EDF1DE}"/>
              </a:ext>
            </a:extLst>
          </p:cNvPr>
          <p:cNvSpPr/>
          <p:nvPr/>
        </p:nvSpPr>
        <p:spPr>
          <a:xfrm rot="7123359">
            <a:off x="1745450" y="3049597"/>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334593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E23D9C-C382-4EB7-9FA4-47836DFACCE2}"/>
              </a:ext>
            </a:extLst>
          </p:cNvPr>
          <p:cNvPicPr>
            <a:picLocks noChangeAspect="1"/>
          </p:cNvPicPr>
          <p:nvPr/>
        </p:nvPicPr>
        <p:blipFill rotWithShape="1">
          <a:blip r:embed="rId3"/>
          <a:srcRect t="21714" r="1252"/>
          <a:stretch/>
        </p:blipFill>
        <p:spPr>
          <a:xfrm>
            <a:off x="457199" y="1767841"/>
            <a:ext cx="8453763" cy="4299047"/>
          </a:xfrm>
          <a:prstGeom prst="rect">
            <a:avLst/>
          </a:prstGeom>
        </p:spPr>
      </p:pic>
      <p:sp>
        <p:nvSpPr>
          <p:cNvPr id="13" name="Title 13">
            <a:extLst>
              <a:ext uri="{FF2B5EF4-FFF2-40B4-BE49-F238E27FC236}">
                <a16:creationId xmlns:a16="http://schemas.microsoft.com/office/drawing/2014/main" id="{D7DE6662-DC95-4311-9185-4A270DE53DFC}"/>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en-US" altLang="en-US" dirty="0" err="1"/>
              <a:t>Resultado</a:t>
            </a:r>
            <a:endParaRPr lang="en-US" altLang="en-US" dirty="0"/>
          </a:p>
        </p:txBody>
      </p:sp>
      <p:sp>
        <p:nvSpPr>
          <p:cNvPr id="14" name="Rectangle: Rounded Corners 13">
            <a:extLst>
              <a:ext uri="{FF2B5EF4-FFF2-40B4-BE49-F238E27FC236}">
                <a16:creationId xmlns:a16="http://schemas.microsoft.com/office/drawing/2014/main" id="{62152617-8AC8-40A4-9483-775FF0CD0D11}"/>
              </a:ext>
            </a:extLst>
          </p:cNvPr>
          <p:cNvSpPr/>
          <p:nvPr/>
        </p:nvSpPr>
        <p:spPr>
          <a:xfrm>
            <a:off x="229577" y="1601487"/>
            <a:ext cx="1570672" cy="4704255"/>
          </a:xfrm>
          <a:prstGeom prst="roundRect">
            <a:avLst>
              <a:gd name="adj" fmla="val 7822"/>
            </a:avLst>
          </a:prstGeom>
          <a:noFill/>
          <a:ln w="38100">
            <a:solidFill>
              <a:srgbClr val="A41C5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40FAA1D-DC86-4252-B7E5-6882C1847F59}"/>
              </a:ext>
            </a:extLst>
          </p:cNvPr>
          <p:cNvSpPr txBox="1">
            <a:spLocks noChangeAspect="1"/>
          </p:cNvSpPr>
          <p:nvPr/>
        </p:nvSpPr>
        <p:spPr>
          <a:xfrm>
            <a:off x="476877" y="1229887"/>
            <a:ext cx="540000" cy="540000"/>
          </a:xfrm>
          <a:prstGeom prst="ellipse">
            <a:avLst/>
          </a:prstGeom>
          <a:solidFill>
            <a:srgbClr val="A41C5A"/>
          </a:solidFill>
          <a:ln/>
        </p:spPr>
        <p:style>
          <a:lnRef idx="3">
            <a:schemeClr val="lt1"/>
          </a:lnRef>
          <a:fillRef idx="1">
            <a:schemeClr val="accent2"/>
          </a:fillRef>
          <a:effectRef idx="1">
            <a:schemeClr val="accent2"/>
          </a:effectRef>
          <a:fontRef idx="minor">
            <a:schemeClr val="lt1"/>
          </a:fontRef>
        </p:style>
        <p:txBody>
          <a:bodyPr anchor="b">
            <a:spAutoFit/>
          </a:bodyPr>
          <a:lstStyle/>
          <a:p>
            <a:pPr algn="ctr" defTabSz="0" eaLnBrk="1" fontAlgn="auto" hangingPunct="1">
              <a:spcBef>
                <a:spcPts val="0"/>
              </a:spcBef>
              <a:spcAft>
                <a:spcPts val="0"/>
              </a:spcAft>
              <a:defRPr/>
            </a:pPr>
            <a:r>
              <a:rPr lang="pt-BR" b="1" dirty="0">
                <a:solidFill>
                  <a:schemeClr val="bg1"/>
                </a:solidFill>
              </a:rPr>
              <a:t>1</a:t>
            </a:r>
            <a:endParaRPr lang="en-US" b="1" dirty="0">
              <a:solidFill>
                <a:schemeClr val="bg1"/>
              </a:solidFill>
            </a:endParaRPr>
          </a:p>
        </p:txBody>
      </p:sp>
      <p:sp>
        <p:nvSpPr>
          <p:cNvPr id="17" name="Down Arrow 8">
            <a:extLst>
              <a:ext uri="{FF2B5EF4-FFF2-40B4-BE49-F238E27FC236}">
                <a16:creationId xmlns:a16="http://schemas.microsoft.com/office/drawing/2014/main" id="{5866BC82-557A-4CE4-8A18-227C96EDF1DE}"/>
              </a:ext>
            </a:extLst>
          </p:cNvPr>
          <p:cNvSpPr/>
          <p:nvPr/>
        </p:nvSpPr>
        <p:spPr>
          <a:xfrm rot="14853776">
            <a:off x="239227" y="2086290"/>
            <a:ext cx="323797" cy="445651"/>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640403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35A2149-912A-4C27-9A93-AEDD7878AE98}"/>
              </a:ext>
            </a:extLst>
          </p:cNvPr>
          <p:cNvPicPr>
            <a:picLocks noChangeAspect="1"/>
          </p:cNvPicPr>
          <p:nvPr/>
        </p:nvPicPr>
        <p:blipFill rotWithShape="1">
          <a:blip r:embed="rId3"/>
          <a:srcRect t="6350"/>
          <a:stretch/>
        </p:blipFill>
        <p:spPr>
          <a:xfrm>
            <a:off x="357234" y="1035113"/>
            <a:ext cx="6501038" cy="3905369"/>
          </a:xfrm>
          <a:prstGeom prst="rect">
            <a:avLst/>
          </a:prstGeom>
          <a:ln>
            <a:solidFill>
              <a:schemeClr val="bg2">
                <a:lumMod val="90000"/>
              </a:schemeClr>
            </a:solidFill>
          </a:ln>
          <a:effectLst>
            <a:outerShdw blurRad="50800" dist="38100" dir="2700000" algn="tl" rotWithShape="0">
              <a:prstClr val="black">
                <a:alpha val="40000"/>
              </a:prstClr>
            </a:outerShdw>
          </a:effectLst>
        </p:spPr>
      </p:pic>
      <p:sp>
        <p:nvSpPr>
          <p:cNvPr id="7" name="Down Arrow 8">
            <a:extLst>
              <a:ext uri="{FF2B5EF4-FFF2-40B4-BE49-F238E27FC236}">
                <a16:creationId xmlns:a16="http://schemas.microsoft.com/office/drawing/2014/main" id="{196E96EF-2286-4FE4-B376-1D14DA35C32B}"/>
              </a:ext>
            </a:extLst>
          </p:cNvPr>
          <p:cNvSpPr/>
          <p:nvPr/>
        </p:nvSpPr>
        <p:spPr>
          <a:xfrm rot="13484169">
            <a:off x="5631568" y="1306297"/>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itle 13">
            <a:extLst>
              <a:ext uri="{FF2B5EF4-FFF2-40B4-BE49-F238E27FC236}">
                <a16:creationId xmlns:a16="http://schemas.microsoft.com/office/drawing/2014/main" id="{70EE1594-1A32-44AC-8892-102BDC77367A}"/>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en-US" altLang="en-US" dirty="0" err="1"/>
              <a:t>Resultado</a:t>
            </a:r>
            <a:endParaRPr lang="en-US" altLang="en-US" dirty="0"/>
          </a:p>
        </p:txBody>
      </p:sp>
      <p:sp>
        <p:nvSpPr>
          <p:cNvPr id="11" name="Content Placeholder 12">
            <a:extLst>
              <a:ext uri="{FF2B5EF4-FFF2-40B4-BE49-F238E27FC236}">
                <a16:creationId xmlns:a16="http://schemas.microsoft.com/office/drawing/2014/main" id="{ECB79C10-0CA3-43AD-8649-36594A2E37F6}"/>
              </a:ext>
            </a:extLst>
          </p:cNvPr>
          <p:cNvSpPr txBox="1">
            <a:spLocks/>
          </p:cNvSpPr>
          <p:nvPr/>
        </p:nvSpPr>
        <p:spPr bwMode="auto">
          <a:xfrm>
            <a:off x="6858273" y="1035114"/>
            <a:ext cx="2133327" cy="4525963"/>
          </a:xfrm>
          <a:prstGeom prst="rect">
            <a:avLst/>
          </a:prstGeom>
          <a:noFill/>
          <a:ln w="9525">
            <a:noFill/>
            <a:miter lim="800000"/>
            <a:headEnd/>
            <a:tailEnd/>
          </a:ln>
        </p:spPr>
        <p:txBody>
          <a:bodyPr>
            <a:normAutofit/>
          </a:bodyPr>
          <a:lstStyle/>
          <a:p>
            <a:pPr marL="176213" indent="-176213" eaLnBrk="1" hangingPunct="1">
              <a:spcBef>
                <a:spcPct val="20000"/>
              </a:spcBef>
              <a:buClr>
                <a:srgbClr val="1F497D"/>
              </a:buClr>
              <a:buFont typeface="Arial" pitchFamily="34" charset="0"/>
              <a:buChar char="•"/>
              <a:defRPr/>
            </a:pPr>
            <a:r>
              <a:rPr lang="pt-BR" sz="2000" dirty="0">
                <a:solidFill>
                  <a:prstClr val="black"/>
                </a:solidFill>
                <a:latin typeface="Calibri"/>
              </a:rPr>
              <a:t>O formato </a:t>
            </a:r>
            <a:r>
              <a:rPr lang="pt-BR" sz="2000" b="1" dirty="0">
                <a:solidFill>
                  <a:prstClr val="black"/>
                </a:solidFill>
                <a:latin typeface="Calibri"/>
              </a:rPr>
              <a:t>PDF</a:t>
            </a:r>
            <a:r>
              <a:rPr lang="pt-BR" sz="2000" dirty="0">
                <a:solidFill>
                  <a:prstClr val="black"/>
                </a:solidFill>
                <a:latin typeface="Calibri"/>
              </a:rPr>
              <a:t> permite selecionar e copiar texto, efetuar zoom, além da impressão, envio por email, copiar referência, entre outras funcionalidades.</a:t>
            </a:r>
          </a:p>
        </p:txBody>
      </p:sp>
      <p:sp>
        <p:nvSpPr>
          <p:cNvPr id="12" name="Down Arrow 14">
            <a:extLst>
              <a:ext uri="{FF2B5EF4-FFF2-40B4-BE49-F238E27FC236}">
                <a16:creationId xmlns:a16="http://schemas.microsoft.com/office/drawing/2014/main" id="{0F82E8F4-D9D8-48D4-844B-420A728530E9}"/>
              </a:ext>
            </a:extLst>
          </p:cNvPr>
          <p:cNvSpPr/>
          <p:nvPr/>
        </p:nvSpPr>
        <p:spPr>
          <a:xfrm>
            <a:off x="6142855" y="3162300"/>
            <a:ext cx="228600" cy="5334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aseline="30000" dirty="0"/>
          </a:p>
        </p:txBody>
      </p:sp>
      <p:sp>
        <p:nvSpPr>
          <p:cNvPr id="14" name="Down Arrow 8">
            <a:extLst>
              <a:ext uri="{FF2B5EF4-FFF2-40B4-BE49-F238E27FC236}">
                <a16:creationId xmlns:a16="http://schemas.microsoft.com/office/drawing/2014/main" id="{6EE22E8F-B4B9-4620-881F-DB73121ADD4C}"/>
              </a:ext>
            </a:extLst>
          </p:cNvPr>
          <p:cNvSpPr/>
          <p:nvPr/>
        </p:nvSpPr>
        <p:spPr>
          <a:xfrm rot="10800000">
            <a:off x="6113236" y="1366582"/>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Down Arrow 8">
            <a:extLst>
              <a:ext uri="{FF2B5EF4-FFF2-40B4-BE49-F238E27FC236}">
                <a16:creationId xmlns:a16="http://schemas.microsoft.com/office/drawing/2014/main" id="{43D6B6E7-7CB4-436B-BDA2-F39AEDEA51B9}"/>
              </a:ext>
            </a:extLst>
          </p:cNvPr>
          <p:cNvSpPr/>
          <p:nvPr/>
        </p:nvSpPr>
        <p:spPr>
          <a:xfrm rot="7188268">
            <a:off x="1446575" y="2541687"/>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Down Arrow 8">
            <a:extLst>
              <a:ext uri="{FF2B5EF4-FFF2-40B4-BE49-F238E27FC236}">
                <a16:creationId xmlns:a16="http://schemas.microsoft.com/office/drawing/2014/main" id="{5F7BD5D3-250B-4931-807F-4F89A43CF5AE}"/>
              </a:ext>
            </a:extLst>
          </p:cNvPr>
          <p:cNvSpPr/>
          <p:nvPr/>
        </p:nvSpPr>
        <p:spPr>
          <a:xfrm rot="7188268">
            <a:off x="1225423" y="4166791"/>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Down Arrow 8">
            <a:extLst>
              <a:ext uri="{FF2B5EF4-FFF2-40B4-BE49-F238E27FC236}">
                <a16:creationId xmlns:a16="http://schemas.microsoft.com/office/drawing/2014/main" id="{DE7F5D3E-1E8D-460F-8FD5-0C0E2DFBC976}"/>
              </a:ext>
            </a:extLst>
          </p:cNvPr>
          <p:cNvSpPr/>
          <p:nvPr/>
        </p:nvSpPr>
        <p:spPr>
          <a:xfrm rot="16200000">
            <a:off x="6140723" y="2152832"/>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Down Arrow 8">
            <a:extLst>
              <a:ext uri="{FF2B5EF4-FFF2-40B4-BE49-F238E27FC236}">
                <a16:creationId xmlns:a16="http://schemas.microsoft.com/office/drawing/2014/main" id="{A6217074-AB58-4D7B-B405-B2E0094B2BC9}"/>
              </a:ext>
            </a:extLst>
          </p:cNvPr>
          <p:cNvSpPr/>
          <p:nvPr/>
        </p:nvSpPr>
        <p:spPr>
          <a:xfrm rot="7188268">
            <a:off x="1324655" y="1773836"/>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15">
            <a:extLst>
              <a:ext uri="{FF2B5EF4-FFF2-40B4-BE49-F238E27FC236}">
                <a16:creationId xmlns:a16="http://schemas.microsoft.com/office/drawing/2014/main" id="{DB23DA25-AD8E-4B08-900D-2D2BC0407A61}"/>
              </a:ext>
            </a:extLst>
          </p:cNvPr>
          <p:cNvSpPr/>
          <p:nvPr/>
        </p:nvSpPr>
        <p:spPr>
          <a:xfrm>
            <a:off x="357233" y="5197132"/>
            <a:ext cx="8231181" cy="707886"/>
          </a:xfrm>
          <a:prstGeom prst="rect">
            <a:avLst/>
          </a:prstGeom>
        </p:spPr>
        <p:txBody>
          <a:bodyPr wrap="square">
            <a:spAutoFit/>
          </a:bodyPr>
          <a:lstStyle/>
          <a:p>
            <a:pPr marL="176213" indent="-176213" eaLnBrk="1" hangingPunct="1">
              <a:spcBef>
                <a:spcPct val="20000"/>
              </a:spcBef>
              <a:buClr>
                <a:srgbClr val="1F497D"/>
              </a:buClr>
              <a:buFont typeface="Arial" pitchFamily="34" charset="0"/>
              <a:buChar char="•"/>
              <a:defRPr/>
            </a:pPr>
            <a:r>
              <a:rPr lang="pt-BR" sz="2000" dirty="0">
                <a:solidFill>
                  <a:prstClr val="black"/>
                </a:solidFill>
                <a:latin typeface="Calibri"/>
              </a:rPr>
              <a:t>Além disso, do lado esquerdo sempre são indicadas as informações da fonte (título e data), mais artigos do mesmo fascículo e acesso a outras edições</a:t>
            </a:r>
            <a:endParaRPr lang="en-US" sz="2000" dirty="0">
              <a:solidFill>
                <a:prstClr val="black"/>
              </a:solidFill>
              <a:latin typeface="Calibri"/>
            </a:endParaRPr>
          </a:p>
        </p:txBody>
      </p:sp>
    </p:spTree>
    <p:extLst>
      <p:ext uri="{BB962C8B-B14F-4D97-AF65-F5344CB8AC3E}">
        <p14:creationId xmlns:p14="http://schemas.microsoft.com/office/powerpoint/2010/main" val="248734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5DC7EEE-49D7-4571-B7C3-C32B2F4719C5}"/>
              </a:ext>
            </a:extLst>
          </p:cNvPr>
          <p:cNvPicPr>
            <a:picLocks noChangeAspect="1"/>
          </p:cNvPicPr>
          <p:nvPr/>
        </p:nvPicPr>
        <p:blipFill rotWithShape="1">
          <a:blip r:embed="rId3"/>
          <a:srcRect t="21197" r="1445"/>
          <a:stretch/>
        </p:blipFill>
        <p:spPr>
          <a:xfrm>
            <a:off x="274320" y="1745424"/>
            <a:ext cx="8636643" cy="4429720"/>
          </a:xfrm>
          <a:prstGeom prst="rect">
            <a:avLst/>
          </a:prstGeom>
        </p:spPr>
      </p:pic>
      <p:sp>
        <p:nvSpPr>
          <p:cNvPr id="13" name="Title 13">
            <a:extLst>
              <a:ext uri="{FF2B5EF4-FFF2-40B4-BE49-F238E27FC236}">
                <a16:creationId xmlns:a16="http://schemas.microsoft.com/office/drawing/2014/main" id="{D7DE6662-DC95-4311-9185-4A270DE53DFC}"/>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en-US" altLang="en-US" dirty="0" err="1"/>
              <a:t>Resultado</a:t>
            </a:r>
            <a:endParaRPr lang="en-US" altLang="en-US" dirty="0"/>
          </a:p>
        </p:txBody>
      </p:sp>
      <p:sp>
        <p:nvSpPr>
          <p:cNvPr id="10" name="Rectangle: Rounded Corners 9">
            <a:extLst>
              <a:ext uri="{FF2B5EF4-FFF2-40B4-BE49-F238E27FC236}">
                <a16:creationId xmlns:a16="http://schemas.microsoft.com/office/drawing/2014/main" id="{BC00D077-2F69-42FF-92D1-C4EA7AFB076C}"/>
              </a:ext>
            </a:extLst>
          </p:cNvPr>
          <p:cNvSpPr/>
          <p:nvPr/>
        </p:nvSpPr>
        <p:spPr>
          <a:xfrm>
            <a:off x="1948872" y="1601487"/>
            <a:ext cx="5874328" cy="4704255"/>
          </a:xfrm>
          <a:prstGeom prst="roundRect">
            <a:avLst>
              <a:gd name="adj" fmla="val 2256"/>
            </a:avLst>
          </a:prstGeom>
          <a:noFill/>
          <a:ln w="38100">
            <a:solidFill>
              <a:srgbClr val="A41C5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544FCD7-F26D-47A6-85F7-0D6D2542F8F9}"/>
              </a:ext>
            </a:extLst>
          </p:cNvPr>
          <p:cNvSpPr txBox="1">
            <a:spLocks/>
          </p:cNvSpPr>
          <p:nvPr/>
        </p:nvSpPr>
        <p:spPr>
          <a:xfrm>
            <a:off x="4153919" y="1229887"/>
            <a:ext cx="540000" cy="540000"/>
          </a:xfrm>
          <a:prstGeom prst="ellipse">
            <a:avLst/>
          </a:prstGeom>
          <a:solidFill>
            <a:srgbClr val="A41C5A"/>
          </a:solidFill>
          <a:ln/>
        </p:spPr>
        <p:style>
          <a:lnRef idx="3">
            <a:schemeClr val="lt1"/>
          </a:lnRef>
          <a:fillRef idx="1">
            <a:schemeClr val="accent2"/>
          </a:fillRef>
          <a:effectRef idx="1">
            <a:schemeClr val="accent2"/>
          </a:effectRef>
          <a:fontRef idx="minor">
            <a:schemeClr val="lt1"/>
          </a:fontRef>
        </p:style>
        <p:txBody>
          <a:bodyPr anchor="b">
            <a:spAutoFit/>
          </a:bodyPr>
          <a:lstStyle/>
          <a:p>
            <a:pPr algn="ctr" defTabSz="0" eaLnBrk="1" fontAlgn="auto" hangingPunct="1">
              <a:spcBef>
                <a:spcPts val="0"/>
              </a:spcBef>
              <a:spcAft>
                <a:spcPts val="0"/>
              </a:spcAft>
              <a:defRPr/>
            </a:pPr>
            <a:r>
              <a:rPr lang="pt-BR" b="1" dirty="0">
                <a:solidFill>
                  <a:schemeClr val="bg1"/>
                </a:solidFill>
              </a:rPr>
              <a:t>2</a:t>
            </a:r>
            <a:endParaRPr lang="en-US" b="1" dirty="0">
              <a:solidFill>
                <a:schemeClr val="bg1"/>
              </a:solidFill>
            </a:endParaRPr>
          </a:p>
        </p:txBody>
      </p:sp>
      <p:sp>
        <p:nvSpPr>
          <p:cNvPr id="5" name="Rectangle 4">
            <a:extLst>
              <a:ext uri="{FF2B5EF4-FFF2-40B4-BE49-F238E27FC236}">
                <a16:creationId xmlns:a16="http://schemas.microsoft.com/office/drawing/2014/main" id="{3DCD0D4A-6DB7-401D-9B83-26706C0280BD}"/>
              </a:ext>
            </a:extLst>
          </p:cNvPr>
          <p:cNvSpPr/>
          <p:nvPr/>
        </p:nvSpPr>
        <p:spPr>
          <a:xfrm>
            <a:off x="274320" y="1601487"/>
            <a:ext cx="1595120" cy="2432033"/>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29869A3-216F-49B1-B438-C1BA8ED34E93}"/>
              </a:ext>
            </a:extLst>
          </p:cNvPr>
          <p:cNvSpPr/>
          <p:nvPr/>
        </p:nvSpPr>
        <p:spPr>
          <a:xfrm>
            <a:off x="7902632" y="1499887"/>
            <a:ext cx="967048" cy="4474193"/>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5632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41B4D4-A033-4C82-8C62-2DEA3B2097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 y="1289457"/>
            <a:ext cx="7593072" cy="5321461"/>
          </a:xfrm>
          <a:prstGeom prst="rect">
            <a:avLst/>
          </a:prstGeom>
          <a:ln>
            <a:noFill/>
          </a:ln>
          <a:effectLst>
            <a:outerShdw blurRad="292100" dist="139700" dir="2700000" algn="tl" rotWithShape="0">
              <a:srgbClr val="333333">
                <a:alpha val="65000"/>
              </a:srgbClr>
            </a:outerShdw>
          </a:effectLst>
        </p:spPr>
      </p:pic>
      <p:sp>
        <p:nvSpPr>
          <p:cNvPr id="15363" name="Title 13"/>
          <p:cNvSpPr>
            <a:spLocks noGrp="1"/>
          </p:cNvSpPr>
          <p:nvPr>
            <p:ph type="title"/>
          </p:nvPr>
        </p:nvSpPr>
        <p:spPr/>
        <p:txBody>
          <a:bodyPr/>
          <a:lstStyle/>
          <a:p>
            <a:pPr eaLnBrk="1" hangingPunct="1"/>
            <a:r>
              <a:rPr lang="pt-BR" dirty="0"/>
              <a:t>Como acessar as bases de dados da EBSCO</a:t>
            </a:r>
            <a:endParaRPr lang="en-US" altLang="en-US" sz="4000" b="1" dirty="0">
              <a:solidFill>
                <a:srgbClr val="1FA64A"/>
              </a:solidFill>
              <a:latin typeface="Calibri" panose="020F0502020204030204" pitchFamily="34" charset="0"/>
              <a:cs typeface="Calibri" panose="020F0502020204030204" pitchFamily="34" charset="0"/>
            </a:endParaRPr>
          </a:p>
        </p:txBody>
      </p:sp>
      <p:sp>
        <p:nvSpPr>
          <p:cNvPr id="7" name="Arrow: Pentagon 6">
            <a:extLst>
              <a:ext uri="{FF2B5EF4-FFF2-40B4-BE49-F238E27FC236}">
                <a16:creationId xmlns:a16="http://schemas.microsoft.com/office/drawing/2014/main" id="{AE27720D-B6A8-48C1-B858-B0F5827641FD}"/>
              </a:ext>
            </a:extLst>
          </p:cNvPr>
          <p:cNvSpPr/>
          <p:nvPr/>
        </p:nvSpPr>
        <p:spPr bwMode="auto">
          <a:xfrm>
            <a:off x="762000" y="5720924"/>
            <a:ext cx="2161309" cy="420255"/>
          </a:xfrm>
          <a:prstGeom prst="homePlate">
            <a:avLst/>
          </a:prstGeom>
          <a:solidFill>
            <a:srgbClr val="C00000"/>
          </a:solidFill>
          <a:ln w="19050">
            <a:solidFill>
              <a:schemeClr val="bg1"/>
            </a:solidFill>
            <a:prstDash val="solid"/>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pt-BR" sz="2000" dirty="0">
                <a:solidFill>
                  <a:schemeClr val="bg1"/>
                </a:solidFill>
                <a:latin typeface="Arial Narrow" panose="020B0606020202030204" pitchFamily="34" charset="0"/>
              </a:rPr>
              <a:t>Clique em </a:t>
            </a:r>
            <a:r>
              <a:rPr lang="pt-BR" sz="2000" b="1" dirty="0">
                <a:solidFill>
                  <a:schemeClr val="bg1"/>
                </a:solidFill>
                <a:latin typeface="Arial Narrow" panose="020B0606020202030204" pitchFamily="34" charset="0"/>
              </a:rPr>
              <a:t>Base</a:t>
            </a:r>
            <a:endParaRPr lang="en-US" sz="2000" b="1" dirty="0">
              <a:solidFill>
                <a:schemeClr val="bg1"/>
              </a:solidFill>
              <a:latin typeface="Arial Narrow" panose="020B0606020202030204" pitchFamily="34" charset="0"/>
            </a:endParaRPr>
          </a:p>
        </p:txBody>
      </p:sp>
      <p:sp>
        <p:nvSpPr>
          <p:cNvPr id="15" name="Oval 14">
            <a:extLst>
              <a:ext uri="{FF2B5EF4-FFF2-40B4-BE49-F238E27FC236}">
                <a16:creationId xmlns:a16="http://schemas.microsoft.com/office/drawing/2014/main" id="{2FB6CB2C-DB75-4B2E-AFD3-798E30833C34}"/>
              </a:ext>
            </a:extLst>
          </p:cNvPr>
          <p:cNvSpPr/>
          <p:nvPr/>
        </p:nvSpPr>
        <p:spPr>
          <a:xfrm>
            <a:off x="282331" y="5598311"/>
            <a:ext cx="648000" cy="648000"/>
          </a:xfrm>
          <a:prstGeom prst="ellipse">
            <a:avLst/>
          </a:prstGeom>
          <a:solidFill>
            <a:schemeClr val="tx1"/>
          </a:solidFill>
          <a:ln w="19050">
            <a:solidFill>
              <a:schemeClr val="bg1"/>
            </a:solidFill>
            <a:prstDash val="solid"/>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pt-BR" sz="3200" b="1" dirty="0">
                <a:solidFill>
                  <a:srgbClr val="FFFF00"/>
                </a:solidFill>
                <a:latin typeface="+mj-lt"/>
              </a:rPr>
              <a:t>1</a:t>
            </a:r>
            <a:endParaRPr lang="en-US" sz="3200" b="1" dirty="0">
              <a:solidFill>
                <a:srgbClr val="FFFF00"/>
              </a:solidFill>
              <a:latin typeface="+mj-lt"/>
            </a:endParaRPr>
          </a:p>
        </p:txBody>
      </p:sp>
      <p:sp>
        <p:nvSpPr>
          <p:cNvPr id="16" name="Arrow: Pentagon 15">
            <a:extLst>
              <a:ext uri="{FF2B5EF4-FFF2-40B4-BE49-F238E27FC236}">
                <a16:creationId xmlns:a16="http://schemas.microsoft.com/office/drawing/2014/main" id="{2F6A2E61-64C1-4F9D-91A7-E74BD6B085CA}"/>
              </a:ext>
            </a:extLst>
          </p:cNvPr>
          <p:cNvSpPr/>
          <p:nvPr/>
        </p:nvSpPr>
        <p:spPr bwMode="auto">
          <a:xfrm>
            <a:off x="1462294" y="4957424"/>
            <a:ext cx="2161309" cy="420255"/>
          </a:xfrm>
          <a:prstGeom prst="homePlate">
            <a:avLst/>
          </a:prstGeom>
          <a:solidFill>
            <a:srgbClr val="C00000"/>
          </a:solidFill>
          <a:ln w="19050">
            <a:solidFill>
              <a:schemeClr val="bg1"/>
            </a:solidFill>
            <a:prstDash val="solid"/>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pt-BR" sz="2000" dirty="0">
                <a:solidFill>
                  <a:schemeClr val="bg1"/>
                </a:solidFill>
                <a:latin typeface="Arial Narrow" panose="020B0606020202030204" pitchFamily="34" charset="0"/>
              </a:rPr>
              <a:t>Digite </a:t>
            </a:r>
            <a:r>
              <a:rPr lang="pt-BR" sz="2000" b="1" dirty="0">
                <a:solidFill>
                  <a:schemeClr val="bg1"/>
                </a:solidFill>
                <a:latin typeface="Arial Narrow" panose="020B0606020202030204" pitchFamily="34" charset="0"/>
              </a:rPr>
              <a:t>EBSCO</a:t>
            </a:r>
            <a:endParaRPr lang="en-US" sz="2000" b="1" dirty="0">
              <a:solidFill>
                <a:schemeClr val="bg1"/>
              </a:solidFill>
              <a:latin typeface="Arial Narrow" panose="020B0606020202030204" pitchFamily="34" charset="0"/>
            </a:endParaRPr>
          </a:p>
        </p:txBody>
      </p:sp>
      <p:sp>
        <p:nvSpPr>
          <p:cNvPr id="17" name="Oval 16">
            <a:extLst>
              <a:ext uri="{FF2B5EF4-FFF2-40B4-BE49-F238E27FC236}">
                <a16:creationId xmlns:a16="http://schemas.microsoft.com/office/drawing/2014/main" id="{E82ABF61-FD76-4172-B6B4-5D5EA5F5629A}"/>
              </a:ext>
            </a:extLst>
          </p:cNvPr>
          <p:cNvSpPr/>
          <p:nvPr/>
        </p:nvSpPr>
        <p:spPr>
          <a:xfrm>
            <a:off x="982625" y="4834811"/>
            <a:ext cx="648000" cy="648000"/>
          </a:xfrm>
          <a:prstGeom prst="ellipse">
            <a:avLst/>
          </a:prstGeom>
          <a:solidFill>
            <a:schemeClr val="tx1"/>
          </a:solidFill>
          <a:ln w="19050">
            <a:solidFill>
              <a:schemeClr val="bg1"/>
            </a:solidFill>
            <a:prstDash val="solid"/>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pt-BR" sz="3200" b="1" dirty="0">
                <a:solidFill>
                  <a:srgbClr val="FFFF00"/>
                </a:solidFill>
                <a:latin typeface="+mj-lt"/>
              </a:rPr>
              <a:t>2</a:t>
            </a:r>
            <a:endParaRPr lang="en-US" sz="3200" b="1" dirty="0">
              <a:solidFill>
                <a:srgbClr val="FFFF00"/>
              </a:solidFill>
              <a:latin typeface="+mj-lt"/>
            </a:endParaRPr>
          </a:p>
        </p:txBody>
      </p:sp>
      <p:grpSp>
        <p:nvGrpSpPr>
          <p:cNvPr id="2" name="Group 1">
            <a:extLst>
              <a:ext uri="{FF2B5EF4-FFF2-40B4-BE49-F238E27FC236}">
                <a16:creationId xmlns:a16="http://schemas.microsoft.com/office/drawing/2014/main" id="{902AC728-5E67-4D0C-A9BD-1535A7983B23}"/>
              </a:ext>
            </a:extLst>
          </p:cNvPr>
          <p:cNvGrpSpPr/>
          <p:nvPr/>
        </p:nvGrpSpPr>
        <p:grpSpPr>
          <a:xfrm rot="1580772">
            <a:off x="2782783" y="4097252"/>
            <a:ext cx="2640978" cy="648000"/>
            <a:chOff x="2675870" y="4414556"/>
            <a:chExt cx="2640978" cy="648000"/>
          </a:xfrm>
        </p:grpSpPr>
        <p:sp>
          <p:nvSpPr>
            <p:cNvPr id="18" name="Arrow: Pentagon 17">
              <a:extLst>
                <a:ext uri="{FF2B5EF4-FFF2-40B4-BE49-F238E27FC236}">
                  <a16:creationId xmlns:a16="http://schemas.microsoft.com/office/drawing/2014/main" id="{33F5455E-D73D-41A2-8476-57F5C6A5C6BD}"/>
                </a:ext>
              </a:extLst>
            </p:cNvPr>
            <p:cNvSpPr/>
            <p:nvPr/>
          </p:nvSpPr>
          <p:spPr bwMode="auto">
            <a:xfrm>
              <a:off x="3155539" y="4537169"/>
              <a:ext cx="2161309" cy="420255"/>
            </a:xfrm>
            <a:prstGeom prst="homePlate">
              <a:avLst/>
            </a:prstGeom>
            <a:solidFill>
              <a:srgbClr val="C00000"/>
            </a:solidFill>
            <a:ln w="19050">
              <a:solidFill>
                <a:schemeClr val="bg1"/>
              </a:solidFill>
              <a:prstDash val="solid"/>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pt-BR" sz="2000" dirty="0">
                  <a:solidFill>
                    <a:schemeClr val="bg1"/>
                  </a:solidFill>
                  <a:latin typeface="Arial Narrow" panose="020B0606020202030204" pitchFamily="34" charset="0"/>
                </a:rPr>
                <a:t>Clique </a:t>
              </a:r>
              <a:r>
                <a:rPr lang="pt-BR" sz="2000" b="1" dirty="0">
                  <a:solidFill>
                    <a:schemeClr val="bg1"/>
                  </a:solidFill>
                  <a:latin typeface="Arial Narrow" panose="020B0606020202030204" pitchFamily="34" charset="0"/>
                </a:rPr>
                <a:t>Enviar</a:t>
              </a:r>
              <a:endParaRPr lang="en-US" sz="2000" b="1" dirty="0">
                <a:solidFill>
                  <a:schemeClr val="bg1"/>
                </a:solidFill>
                <a:latin typeface="Arial Narrow" panose="020B0606020202030204" pitchFamily="34" charset="0"/>
              </a:endParaRPr>
            </a:p>
          </p:txBody>
        </p:sp>
        <p:sp>
          <p:nvSpPr>
            <p:cNvPr id="19" name="Oval 18">
              <a:extLst>
                <a:ext uri="{FF2B5EF4-FFF2-40B4-BE49-F238E27FC236}">
                  <a16:creationId xmlns:a16="http://schemas.microsoft.com/office/drawing/2014/main" id="{928A6FD2-C230-4C6F-BBA3-DE9A5E6DB604}"/>
                </a:ext>
              </a:extLst>
            </p:cNvPr>
            <p:cNvSpPr/>
            <p:nvPr/>
          </p:nvSpPr>
          <p:spPr>
            <a:xfrm>
              <a:off x="2675870" y="4414556"/>
              <a:ext cx="648000" cy="648000"/>
            </a:xfrm>
            <a:prstGeom prst="ellipse">
              <a:avLst/>
            </a:prstGeom>
            <a:solidFill>
              <a:schemeClr val="tx1"/>
            </a:solidFill>
            <a:ln w="19050">
              <a:solidFill>
                <a:schemeClr val="bg1"/>
              </a:solidFill>
              <a:prstDash val="solid"/>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pt-BR" sz="3200" b="1" dirty="0">
                  <a:solidFill>
                    <a:srgbClr val="FFFF00"/>
                  </a:solidFill>
                  <a:latin typeface="+mj-lt"/>
                </a:rPr>
                <a:t>3</a:t>
              </a:r>
              <a:endParaRPr lang="en-US" sz="3200" b="1" dirty="0">
                <a:solidFill>
                  <a:srgbClr val="FFFF00"/>
                </a:solidFill>
                <a:latin typeface="+mj-lt"/>
              </a:endParaRPr>
            </a:p>
          </p:txBody>
        </p:sp>
      </p:grpSp>
    </p:spTree>
    <p:extLst>
      <p:ext uri="{BB962C8B-B14F-4D97-AF65-F5344CB8AC3E}">
        <p14:creationId xmlns:p14="http://schemas.microsoft.com/office/powerpoint/2010/main" val="2165341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3">
            <a:extLst>
              <a:ext uri="{FF2B5EF4-FFF2-40B4-BE49-F238E27FC236}">
                <a16:creationId xmlns:a16="http://schemas.microsoft.com/office/drawing/2014/main" id="{D7DE6662-DC95-4311-9185-4A270DE53DFC}"/>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en-US" altLang="en-US" dirty="0" err="1"/>
              <a:t>Resultado</a:t>
            </a:r>
            <a:endParaRPr lang="en-US" altLang="en-US" dirty="0"/>
          </a:p>
        </p:txBody>
      </p:sp>
      <p:pic>
        <p:nvPicPr>
          <p:cNvPr id="4" name="Picture 3">
            <a:extLst>
              <a:ext uri="{FF2B5EF4-FFF2-40B4-BE49-F238E27FC236}">
                <a16:creationId xmlns:a16="http://schemas.microsoft.com/office/drawing/2014/main" id="{5516F725-9074-437E-A336-3D22E411D8FB}"/>
              </a:ext>
            </a:extLst>
          </p:cNvPr>
          <p:cNvPicPr>
            <a:picLocks noChangeAspect="1"/>
          </p:cNvPicPr>
          <p:nvPr/>
        </p:nvPicPr>
        <p:blipFill rotWithShape="1">
          <a:blip r:embed="rId3"/>
          <a:srcRect l="20247" t="23585" r="16434"/>
          <a:stretch/>
        </p:blipFill>
        <p:spPr>
          <a:xfrm>
            <a:off x="243840" y="1727200"/>
            <a:ext cx="5242560" cy="4058444"/>
          </a:xfrm>
          <a:prstGeom prst="rect">
            <a:avLst/>
          </a:prstGeom>
          <a:ln>
            <a:solidFill>
              <a:schemeClr val="bg2">
                <a:lumMod val="90000"/>
              </a:schemeClr>
            </a:solidFill>
          </a:ln>
          <a:effectLst>
            <a:outerShdw blurRad="50800" dist="38100" dir="2700000" algn="tl" rotWithShape="0">
              <a:prstClr val="black">
                <a:alpha val="40000"/>
              </a:prstClr>
            </a:outerShdw>
          </a:effectLst>
        </p:spPr>
      </p:pic>
      <p:sp>
        <p:nvSpPr>
          <p:cNvPr id="9" name="Content Placeholder 12">
            <a:extLst>
              <a:ext uri="{FF2B5EF4-FFF2-40B4-BE49-F238E27FC236}">
                <a16:creationId xmlns:a16="http://schemas.microsoft.com/office/drawing/2014/main" id="{8E92F6C0-B750-4085-9A92-2EB8B7DE2596}"/>
              </a:ext>
            </a:extLst>
          </p:cNvPr>
          <p:cNvSpPr txBox="1">
            <a:spLocks/>
          </p:cNvSpPr>
          <p:nvPr/>
        </p:nvSpPr>
        <p:spPr>
          <a:xfrm>
            <a:off x="5588000" y="1727200"/>
            <a:ext cx="3455988" cy="4388803"/>
          </a:xfrm>
          <a:prstGeom prst="rect">
            <a:avLst/>
          </a:prstGeom>
        </p:spPr>
        <p:txBody>
          <a:bodyPr>
            <a:normAutofit fontScale="92500" lnSpcReduction="2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pt-BR" sz="2400" b="0" i="0" u="none" strike="noStrike" kern="1200" cap="none" spc="0" normalizeH="0" baseline="0" noProof="0" dirty="0">
                <a:ln>
                  <a:noFill/>
                </a:ln>
                <a:solidFill>
                  <a:sysClr val="windowText" lastClr="000000"/>
                </a:solidFill>
                <a:effectLst/>
                <a:uLnTx/>
                <a:uFillTx/>
                <a:latin typeface="Calibri"/>
                <a:ea typeface="+mn-ea"/>
                <a:cs typeface="+mn-cs"/>
              </a:rPr>
              <a:t>Apresenta o registro bibliográfico completo</a:t>
            </a:r>
          </a:p>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endParaRPr kumimoji="0" lang="pt-BR"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pt-BR" sz="2400" b="0" i="0" u="none" strike="noStrike" kern="1200" cap="none" spc="0" normalizeH="0" baseline="0" noProof="0" dirty="0">
                <a:ln>
                  <a:noFill/>
                </a:ln>
                <a:solidFill>
                  <a:sysClr val="windowText" lastClr="000000"/>
                </a:solidFill>
                <a:effectLst/>
                <a:uLnTx/>
                <a:uFillTx/>
                <a:latin typeface="Calibri"/>
                <a:ea typeface="+mn-ea"/>
                <a:cs typeface="+mn-cs"/>
              </a:rPr>
              <a:t>Todos os termos </a:t>
            </a:r>
            <a:r>
              <a:rPr kumimoji="0" lang="pt-BR" sz="2400" b="0" i="0" u="none" strike="noStrike" kern="1200" cap="none" spc="0" normalizeH="0" baseline="0" noProof="0" dirty="0">
                <a:ln>
                  <a:noFill/>
                </a:ln>
                <a:solidFill>
                  <a:schemeClr val="tx2">
                    <a:lumMod val="60000"/>
                    <a:lumOff val="40000"/>
                  </a:schemeClr>
                </a:solidFill>
                <a:effectLst/>
                <a:uLnTx/>
                <a:uFillTx/>
                <a:latin typeface="Calibri"/>
                <a:ea typeface="+mn-ea"/>
                <a:cs typeface="+mn-cs"/>
              </a:rPr>
              <a:t>em azul </a:t>
            </a:r>
            <a:r>
              <a:rPr kumimoji="0" lang="pt-BR" sz="2400" b="0" i="0" u="none" strike="noStrike" kern="1200" cap="none" spc="0" normalizeH="0" baseline="0" noProof="0" dirty="0">
                <a:ln>
                  <a:noFill/>
                </a:ln>
                <a:solidFill>
                  <a:sysClr val="windowText" lastClr="000000"/>
                </a:solidFill>
                <a:effectLst/>
                <a:uLnTx/>
                <a:uFillTx/>
                <a:latin typeface="Calibri"/>
                <a:ea typeface="+mn-ea"/>
                <a:cs typeface="+mn-cs"/>
              </a:rPr>
              <a:t>podem ser fontes de maior informação.</a:t>
            </a:r>
          </a:p>
          <a:p>
            <a:pPr marL="538163" lvl="1" indent="-274638" eaLnBrk="1" fontAlgn="auto" hangingPunct="1">
              <a:spcAft>
                <a:spcPts val="0"/>
              </a:spcAft>
              <a:buFont typeface="Arial"/>
              <a:buChar char="–"/>
              <a:defRPr/>
            </a:pPr>
            <a:r>
              <a:rPr kumimoji="0" lang="pt-BR" sz="2000" b="0" i="0" u="none" strike="noStrike" kern="1200" cap="none" spc="0" normalizeH="0" baseline="0" noProof="0" dirty="0">
                <a:ln>
                  <a:noFill/>
                </a:ln>
                <a:solidFill>
                  <a:sysClr val="windowText" lastClr="000000"/>
                </a:solidFill>
                <a:effectLst/>
                <a:uLnTx/>
                <a:uFillTx/>
                <a:latin typeface="Calibri"/>
                <a:ea typeface="+mn-ea"/>
                <a:cs typeface="+mn-cs"/>
              </a:rPr>
              <a:t>Ao clicar na </a:t>
            </a:r>
            <a:r>
              <a:rPr lang="pt-BR" sz="2000" dirty="0">
                <a:solidFill>
                  <a:sysClr val="windowText" lastClr="000000"/>
                </a:solidFill>
                <a:latin typeface="Calibri"/>
              </a:rPr>
              <a:t>fonte </a:t>
            </a:r>
            <a:r>
              <a:rPr lang="pt-BR" sz="2000" b="1" i="1" dirty="0" err="1">
                <a:solidFill>
                  <a:sysClr val="windowText" lastClr="000000"/>
                </a:solidFill>
                <a:latin typeface="Calibri"/>
              </a:rPr>
              <a:t>School</a:t>
            </a:r>
            <a:r>
              <a:rPr lang="pt-BR" sz="2000" b="1" i="1" dirty="0">
                <a:solidFill>
                  <a:sysClr val="windowText" lastClr="000000"/>
                </a:solidFill>
                <a:latin typeface="Calibri"/>
              </a:rPr>
              <a:t> Library </a:t>
            </a:r>
            <a:r>
              <a:rPr lang="pt-BR" sz="2000" b="1" i="1" dirty="0" err="1">
                <a:solidFill>
                  <a:sysClr val="windowText" lastClr="000000"/>
                </a:solidFill>
                <a:latin typeface="Calibri"/>
              </a:rPr>
              <a:t>Journal</a:t>
            </a:r>
            <a:r>
              <a:rPr lang="pt-BR" sz="2000" dirty="0">
                <a:solidFill>
                  <a:sysClr val="windowText" lastClr="000000"/>
                </a:solidFill>
                <a:latin typeface="Calibri"/>
              </a:rPr>
              <a:t>, </a:t>
            </a:r>
            <a:r>
              <a:rPr kumimoji="0" lang="pt-BR" sz="2000" b="0" i="0" u="none" strike="noStrike" kern="1200" cap="none" spc="0" normalizeH="0" baseline="0" noProof="0" dirty="0">
                <a:ln>
                  <a:noFill/>
                </a:ln>
                <a:solidFill>
                  <a:sysClr val="windowText" lastClr="000000"/>
                </a:solidFill>
                <a:effectLst/>
                <a:uLnTx/>
                <a:uFillTx/>
                <a:latin typeface="Calibri"/>
                <a:ea typeface="+mn-ea"/>
                <a:cs typeface="+mn-cs"/>
              </a:rPr>
              <a:t>o usuário é levado à página da publicação.</a:t>
            </a:r>
          </a:p>
          <a:p>
            <a:pPr marL="538163" lvl="1" indent="-274638" eaLnBrk="1" fontAlgn="auto" hangingPunct="1">
              <a:spcAft>
                <a:spcPts val="0"/>
              </a:spcAft>
              <a:buFont typeface="Arial"/>
              <a:buChar char="–"/>
              <a:defRPr/>
            </a:pPr>
            <a:r>
              <a:rPr lang="pt-BR" sz="2000" dirty="0">
                <a:solidFill>
                  <a:sysClr val="windowText" lastClr="000000"/>
                </a:solidFill>
                <a:latin typeface="Calibri"/>
              </a:rPr>
              <a:t>Ao clicar em um assunto </a:t>
            </a:r>
            <a:r>
              <a:rPr lang="pt-BR" sz="2000" b="1" i="1" dirty="0">
                <a:solidFill>
                  <a:sysClr val="windowText" lastClr="000000"/>
                </a:solidFill>
                <a:latin typeface="Calibri"/>
              </a:rPr>
              <a:t>MAKERSPACES</a:t>
            </a:r>
            <a:r>
              <a:rPr lang="pt-BR" sz="2000" dirty="0">
                <a:solidFill>
                  <a:sysClr val="windowText" lastClr="000000"/>
                </a:solidFill>
                <a:latin typeface="Calibri"/>
              </a:rPr>
              <a:t> serão recuperados outros documentos sobre esse tema.</a:t>
            </a:r>
            <a:endParaRPr kumimoji="0" lang="pt-BR" sz="2000" b="0" i="0" u="none" strike="noStrike" kern="1200" cap="none" spc="0" normalizeH="0" baseline="0" noProof="0" dirty="0">
              <a:ln>
                <a:noFill/>
              </a:ln>
              <a:solidFill>
                <a:sysClr val="windowText" lastClr="000000"/>
              </a:solidFill>
              <a:effectLst/>
              <a:uLnTx/>
              <a:uFillTx/>
              <a:latin typeface="Calibri"/>
              <a:ea typeface="+mn-ea"/>
              <a:cs typeface="+mn-cs"/>
            </a:endParaRPr>
          </a:p>
          <a:p>
            <a:pPr lvl="1" eaLnBrk="1" fontAlgn="auto" hangingPunct="1">
              <a:spcAft>
                <a:spcPts val="0"/>
              </a:spcAft>
              <a:buFont typeface="Arial"/>
              <a:buChar char="–"/>
              <a:defRPr/>
            </a:pP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 name="Down Arrow 8">
            <a:extLst>
              <a:ext uri="{FF2B5EF4-FFF2-40B4-BE49-F238E27FC236}">
                <a16:creationId xmlns:a16="http://schemas.microsoft.com/office/drawing/2014/main" id="{C878208E-CA68-4BF9-817D-2F52B7408FC1}"/>
              </a:ext>
            </a:extLst>
          </p:cNvPr>
          <p:cNvSpPr/>
          <p:nvPr/>
        </p:nvSpPr>
        <p:spPr>
          <a:xfrm rot="4233744">
            <a:off x="2375002" y="2298560"/>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Down Arrow 8">
            <a:extLst>
              <a:ext uri="{FF2B5EF4-FFF2-40B4-BE49-F238E27FC236}">
                <a16:creationId xmlns:a16="http://schemas.microsoft.com/office/drawing/2014/main" id="{C1DCDF2C-3E13-4AFE-AE18-B09B2C79C496}"/>
              </a:ext>
            </a:extLst>
          </p:cNvPr>
          <p:cNvSpPr/>
          <p:nvPr/>
        </p:nvSpPr>
        <p:spPr>
          <a:xfrm rot="4233744">
            <a:off x="2862682" y="3138078"/>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2602109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E272-9BC6-47AF-B88C-A7EAFC12978A}"/>
              </a:ext>
            </a:extLst>
          </p:cNvPr>
          <p:cNvSpPr>
            <a:spLocks noGrp="1"/>
          </p:cNvSpPr>
          <p:nvPr>
            <p:ph type="title"/>
          </p:nvPr>
        </p:nvSpPr>
        <p:spPr/>
        <p:txBody>
          <a:bodyPr/>
          <a:lstStyle/>
          <a:p>
            <a:r>
              <a:rPr lang="pt-BR" dirty="0"/>
              <a:t>Ferramentas</a:t>
            </a:r>
            <a:endParaRPr lang="en-US" dirty="0"/>
          </a:p>
        </p:txBody>
      </p:sp>
    </p:spTree>
    <p:extLst>
      <p:ext uri="{BB962C8B-B14F-4D97-AF65-F5344CB8AC3E}">
        <p14:creationId xmlns:p14="http://schemas.microsoft.com/office/powerpoint/2010/main" val="3781994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BF8B2D-B52D-453D-90FD-09FC05550267}"/>
              </a:ext>
            </a:extLst>
          </p:cNvPr>
          <p:cNvPicPr>
            <a:picLocks noChangeAspect="1"/>
          </p:cNvPicPr>
          <p:nvPr/>
        </p:nvPicPr>
        <p:blipFill rotWithShape="1">
          <a:blip r:embed="rId3"/>
          <a:srcRect t="21197" r="1445"/>
          <a:stretch/>
        </p:blipFill>
        <p:spPr>
          <a:xfrm>
            <a:off x="274320" y="1745424"/>
            <a:ext cx="8636643" cy="4429720"/>
          </a:xfrm>
          <a:prstGeom prst="rect">
            <a:avLst/>
          </a:prstGeom>
        </p:spPr>
      </p:pic>
      <p:sp>
        <p:nvSpPr>
          <p:cNvPr id="13" name="Title 13">
            <a:extLst>
              <a:ext uri="{FF2B5EF4-FFF2-40B4-BE49-F238E27FC236}">
                <a16:creationId xmlns:a16="http://schemas.microsoft.com/office/drawing/2014/main" id="{D7DE6662-DC95-4311-9185-4A270DE53DFC}"/>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pt-BR" altLang="en-US" dirty="0"/>
              <a:t>Ferramentas</a:t>
            </a:r>
            <a:endParaRPr lang="en-US" altLang="en-US" dirty="0"/>
          </a:p>
        </p:txBody>
      </p:sp>
      <p:sp>
        <p:nvSpPr>
          <p:cNvPr id="5" name="Rectangle 4">
            <a:extLst>
              <a:ext uri="{FF2B5EF4-FFF2-40B4-BE49-F238E27FC236}">
                <a16:creationId xmlns:a16="http://schemas.microsoft.com/office/drawing/2014/main" id="{3DCD0D4A-6DB7-401D-9B83-26706C0280BD}"/>
              </a:ext>
            </a:extLst>
          </p:cNvPr>
          <p:cNvSpPr/>
          <p:nvPr/>
        </p:nvSpPr>
        <p:spPr>
          <a:xfrm>
            <a:off x="274320" y="1601487"/>
            <a:ext cx="7457440" cy="4573657"/>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1E16BF5-762D-4E0C-A96D-B9EA653FD9E8}"/>
              </a:ext>
            </a:extLst>
          </p:cNvPr>
          <p:cNvSpPr/>
          <p:nvPr/>
        </p:nvSpPr>
        <p:spPr>
          <a:xfrm>
            <a:off x="7985760" y="1601487"/>
            <a:ext cx="925203" cy="4704255"/>
          </a:xfrm>
          <a:prstGeom prst="roundRect">
            <a:avLst>
              <a:gd name="adj" fmla="val 7822"/>
            </a:avLst>
          </a:prstGeom>
          <a:noFill/>
          <a:ln w="38100">
            <a:solidFill>
              <a:srgbClr val="A41C5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1F662A8-4E79-4D39-88EC-2FEAFA8E4294}"/>
              </a:ext>
            </a:extLst>
          </p:cNvPr>
          <p:cNvSpPr txBox="1">
            <a:spLocks/>
          </p:cNvSpPr>
          <p:nvPr/>
        </p:nvSpPr>
        <p:spPr>
          <a:xfrm>
            <a:off x="8069623" y="1229887"/>
            <a:ext cx="540000" cy="540000"/>
          </a:xfrm>
          <a:prstGeom prst="ellipse">
            <a:avLst/>
          </a:prstGeom>
          <a:solidFill>
            <a:srgbClr val="A41C5A"/>
          </a:solidFill>
          <a:ln/>
        </p:spPr>
        <p:style>
          <a:lnRef idx="3">
            <a:schemeClr val="lt1"/>
          </a:lnRef>
          <a:fillRef idx="1">
            <a:schemeClr val="accent2"/>
          </a:fillRef>
          <a:effectRef idx="1">
            <a:schemeClr val="accent2"/>
          </a:effectRef>
          <a:fontRef idx="minor">
            <a:schemeClr val="lt1"/>
          </a:fontRef>
        </p:style>
        <p:txBody>
          <a:bodyPr anchor="b">
            <a:spAutoFit/>
          </a:bodyPr>
          <a:lstStyle/>
          <a:p>
            <a:pPr algn="ctr" defTabSz="0" eaLnBrk="1" fontAlgn="auto" hangingPunct="1">
              <a:spcBef>
                <a:spcPts val="0"/>
              </a:spcBef>
              <a:spcAft>
                <a:spcPts val="0"/>
              </a:spcAft>
              <a:defRPr/>
            </a:pPr>
            <a:r>
              <a:rPr lang="pt-BR" b="1" dirty="0">
                <a:solidFill>
                  <a:schemeClr val="bg1"/>
                </a:solidFill>
              </a:rPr>
              <a:t>3</a:t>
            </a:r>
            <a:endParaRPr lang="en-US" b="1" dirty="0">
              <a:solidFill>
                <a:schemeClr val="bg1"/>
              </a:solidFill>
            </a:endParaRPr>
          </a:p>
        </p:txBody>
      </p:sp>
    </p:spTree>
    <p:extLst>
      <p:ext uri="{BB962C8B-B14F-4D97-AF65-F5344CB8AC3E}">
        <p14:creationId xmlns:p14="http://schemas.microsoft.com/office/powerpoint/2010/main" val="458442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BF8B2D-B52D-453D-90FD-09FC05550267}"/>
              </a:ext>
            </a:extLst>
          </p:cNvPr>
          <p:cNvPicPr>
            <a:picLocks noChangeAspect="1"/>
          </p:cNvPicPr>
          <p:nvPr/>
        </p:nvPicPr>
        <p:blipFill rotWithShape="1">
          <a:blip r:embed="rId3"/>
          <a:srcRect t="21197" r="1445"/>
          <a:stretch/>
        </p:blipFill>
        <p:spPr>
          <a:xfrm>
            <a:off x="274320" y="1745424"/>
            <a:ext cx="8636643" cy="4429720"/>
          </a:xfrm>
          <a:prstGeom prst="rect">
            <a:avLst/>
          </a:prstGeom>
        </p:spPr>
      </p:pic>
      <p:sp>
        <p:nvSpPr>
          <p:cNvPr id="13" name="Title 13">
            <a:extLst>
              <a:ext uri="{FF2B5EF4-FFF2-40B4-BE49-F238E27FC236}">
                <a16:creationId xmlns:a16="http://schemas.microsoft.com/office/drawing/2014/main" id="{D7DE6662-DC95-4311-9185-4A270DE53DFC}"/>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pt-BR" altLang="en-US" dirty="0"/>
              <a:t>Ferramentas</a:t>
            </a:r>
            <a:endParaRPr lang="en-US" altLang="en-US" dirty="0"/>
          </a:p>
        </p:txBody>
      </p:sp>
      <p:sp>
        <p:nvSpPr>
          <p:cNvPr id="5" name="Rectangle 4">
            <a:extLst>
              <a:ext uri="{FF2B5EF4-FFF2-40B4-BE49-F238E27FC236}">
                <a16:creationId xmlns:a16="http://schemas.microsoft.com/office/drawing/2014/main" id="{3DCD0D4A-6DB7-401D-9B83-26706C0280BD}"/>
              </a:ext>
            </a:extLst>
          </p:cNvPr>
          <p:cNvSpPr/>
          <p:nvPr/>
        </p:nvSpPr>
        <p:spPr>
          <a:xfrm>
            <a:off x="274320" y="1601487"/>
            <a:ext cx="7457440" cy="457365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1E16BF5-762D-4E0C-A96D-B9EA653FD9E8}"/>
              </a:ext>
            </a:extLst>
          </p:cNvPr>
          <p:cNvSpPr/>
          <p:nvPr/>
        </p:nvSpPr>
        <p:spPr>
          <a:xfrm>
            <a:off x="7985760" y="1601487"/>
            <a:ext cx="925203" cy="4704255"/>
          </a:xfrm>
          <a:prstGeom prst="roundRect">
            <a:avLst>
              <a:gd name="adj" fmla="val 7822"/>
            </a:avLst>
          </a:prstGeom>
          <a:noFill/>
          <a:ln w="38100">
            <a:solidFill>
              <a:srgbClr val="A41C5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3">
            <a:extLst>
              <a:ext uri="{FF2B5EF4-FFF2-40B4-BE49-F238E27FC236}">
                <a16:creationId xmlns:a16="http://schemas.microsoft.com/office/drawing/2014/main" id="{F9F3FE46-7D45-4A58-8292-7D24C0ABE649}"/>
              </a:ext>
            </a:extLst>
          </p:cNvPr>
          <p:cNvSpPr txBox="1">
            <a:spLocks/>
          </p:cNvSpPr>
          <p:nvPr/>
        </p:nvSpPr>
        <p:spPr bwMode="auto">
          <a:xfrm>
            <a:off x="3645820" y="1246414"/>
            <a:ext cx="4038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2800" b="0" i="0" u="none" strike="noStrike" kern="1200" cap="none" spc="0" normalizeH="0" baseline="0" noProof="0" dirty="0">
                <a:ln>
                  <a:noFill/>
                </a:ln>
                <a:solidFill>
                  <a:sysClr val="windowText" lastClr="000000"/>
                </a:solidFill>
                <a:effectLst/>
                <a:uLnTx/>
                <a:uFillTx/>
                <a:latin typeface="Calibri"/>
                <a:ea typeface="+mn-ea"/>
                <a:cs typeface="+mn-cs"/>
              </a:rPr>
              <a:t>Aqui são apresentadas todas as ferramentas.</a:t>
            </a:r>
          </a:p>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lang="pt-BR" altLang="en-US" dirty="0">
              <a:solidFill>
                <a:sysClr val="windowText" lastClr="000000"/>
              </a:solidFill>
              <a:latin typeface="Calibri"/>
            </a:endParaRPr>
          </a:p>
          <a:p>
            <a:pPr marL="355600" marR="0" lvl="0" indent="0" defTabSz="457200" rtl="0" eaLnBrk="1" fontAlgn="base" latinLnBrk="0" hangingPunct="1">
              <a:lnSpc>
                <a:spcPct val="100000"/>
              </a:lnSpc>
              <a:spcBef>
                <a:spcPct val="20000"/>
              </a:spcBef>
              <a:spcAft>
                <a:spcPct val="0"/>
              </a:spcAft>
              <a:buClrTx/>
              <a:buSzTx/>
              <a:buNone/>
              <a:tabLst/>
              <a:defRPr/>
            </a:pPr>
            <a:r>
              <a:rPr kumimoji="0" lang="pt-BR" altLang="en-US" sz="1800" b="0" i="1" strike="noStrike" kern="1200" cap="none" spc="0" normalizeH="0" baseline="0" noProof="0" dirty="0">
                <a:ln>
                  <a:noFill/>
                </a:ln>
                <a:solidFill>
                  <a:sysClr val="windowText" lastClr="000000"/>
                </a:solidFill>
                <a:effectLst/>
                <a:uLnTx/>
                <a:uFillTx/>
                <a:latin typeface="Calibri"/>
                <a:ea typeface="+mn-ea"/>
                <a:cs typeface="+mn-cs"/>
              </a:rPr>
              <a:t>As ferramentas </a:t>
            </a:r>
            <a:r>
              <a:rPr kumimoji="0" lang="pt-BR" altLang="en-US" sz="1800" b="1" i="1" strike="noStrike" kern="1200" cap="none" spc="0" normalizeH="0" baseline="0" noProof="0" dirty="0" err="1">
                <a:ln>
                  <a:noFill/>
                </a:ln>
                <a:solidFill>
                  <a:sysClr val="windowText" lastClr="000000"/>
                </a:solidFill>
                <a:effectLst/>
                <a:uLnTx/>
                <a:uFillTx/>
                <a:latin typeface="Calibri"/>
                <a:ea typeface="+mn-ea"/>
                <a:cs typeface="+mn-cs"/>
              </a:rPr>
              <a:t>Listen</a:t>
            </a:r>
            <a:r>
              <a:rPr kumimoji="0" lang="pt-BR" altLang="en-US" sz="1800" b="1" i="1" strike="noStrike" kern="1200" cap="none" spc="0" normalizeH="0" baseline="0" noProof="0" dirty="0">
                <a:ln>
                  <a:noFill/>
                </a:ln>
                <a:solidFill>
                  <a:sysClr val="windowText" lastClr="000000"/>
                </a:solidFill>
                <a:effectLst/>
                <a:uLnTx/>
                <a:uFillTx/>
                <a:latin typeface="Calibri"/>
                <a:ea typeface="+mn-ea"/>
                <a:cs typeface="+mn-cs"/>
              </a:rPr>
              <a:t> (ouvir) </a:t>
            </a:r>
            <a:r>
              <a:rPr kumimoji="0" lang="pt-BR" altLang="en-US" sz="1800" b="0" i="1" strike="noStrike" kern="1200" cap="none" spc="0" normalizeH="0" baseline="0" noProof="0" dirty="0">
                <a:ln>
                  <a:noFill/>
                </a:ln>
                <a:solidFill>
                  <a:sysClr val="windowText" lastClr="000000"/>
                </a:solidFill>
                <a:effectLst/>
                <a:uLnTx/>
                <a:uFillTx/>
                <a:latin typeface="Calibri"/>
                <a:ea typeface="+mn-ea"/>
                <a:cs typeface="+mn-cs"/>
              </a:rPr>
              <a:t>e </a:t>
            </a:r>
            <a:r>
              <a:rPr kumimoji="0" lang="pt-BR" altLang="en-US" sz="1800" b="1" i="1" strike="noStrike" kern="1200" cap="none" spc="0" normalizeH="0" baseline="0" noProof="0" dirty="0">
                <a:ln>
                  <a:noFill/>
                </a:ln>
                <a:solidFill>
                  <a:sysClr val="windowText" lastClr="000000"/>
                </a:solidFill>
                <a:effectLst/>
                <a:uLnTx/>
                <a:uFillTx/>
                <a:latin typeface="Calibri"/>
                <a:ea typeface="+mn-ea"/>
                <a:cs typeface="+mn-cs"/>
              </a:rPr>
              <a:t>Traduzir</a:t>
            </a:r>
            <a:r>
              <a:rPr kumimoji="0" lang="pt-BR" altLang="en-US" sz="1800" b="0" i="1" strike="noStrike" kern="1200" cap="none" spc="0" normalizeH="0" baseline="0" noProof="0" dirty="0">
                <a:ln>
                  <a:noFill/>
                </a:ln>
                <a:solidFill>
                  <a:sysClr val="windowText" lastClr="000000"/>
                </a:solidFill>
                <a:effectLst/>
                <a:uLnTx/>
                <a:uFillTx/>
                <a:latin typeface="Calibri"/>
                <a:ea typeface="+mn-ea"/>
                <a:cs typeface="+mn-cs"/>
              </a:rPr>
              <a:t> somente são disponibilizadas no formato </a:t>
            </a:r>
            <a:r>
              <a:rPr kumimoji="0" lang="pt-BR" altLang="en-US" sz="1800" i="1" strike="noStrike" kern="1200" cap="none" spc="0" normalizeH="0" baseline="0" noProof="0" dirty="0">
                <a:ln>
                  <a:noFill/>
                </a:ln>
                <a:solidFill>
                  <a:sysClr val="windowText" lastClr="000000"/>
                </a:solidFill>
                <a:effectLst/>
                <a:uLnTx/>
                <a:uFillTx/>
                <a:latin typeface="Calibri"/>
                <a:ea typeface="+mn-ea"/>
                <a:cs typeface="+mn-cs"/>
              </a:rPr>
              <a:t>HTML</a:t>
            </a:r>
            <a:r>
              <a:rPr kumimoji="0" lang="pt-BR" altLang="en-US" sz="1800" b="0" i="1" strike="noStrike" kern="1200" cap="none" spc="0" normalizeH="0" baseline="0" noProof="0" dirty="0">
                <a:ln>
                  <a:noFill/>
                </a:ln>
                <a:solidFill>
                  <a:sysClr val="windowText" lastClr="000000"/>
                </a:solidFill>
                <a:effectLst/>
                <a:uLnTx/>
                <a:uFillTx/>
                <a:latin typeface="Calibri"/>
                <a:ea typeface="+mn-ea"/>
                <a:cs typeface="+mn-cs"/>
              </a:rPr>
              <a:t>.</a:t>
            </a:r>
            <a:endParaRPr kumimoji="0" lang="en-US" altLang="en-US" sz="2000" b="0" i="1"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879541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BF8B2D-B52D-453D-90FD-09FC05550267}"/>
              </a:ext>
            </a:extLst>
          </p:cNvPr>
          <p:cNvPicPr>
            <a:picLocks noChangeAspect="1"/>
          </p:cNvPicPr>
          <p:nvPr/>
        </p:nvPicPr>
        <p:blipFill rotWithShape="1">
          <a:blip r:embed="rId3"/>
          <a:srcRect l="87998" t="21197" r="1445"/>
          <a:stretch/>
        </p:blipFill>
        <p:spPr>
          <a:xfrm>
            <a:off x="7985760" y="1745424"/>
            <a:ext cx="925203" cy="4429720"/>
          </a:xfrm>
          <a:prstGeom prst="rect">
            <a:avLst/>
          </a:prstGeom>
        </p:spPr>
      </p:pic>
      <p:sp>
        <p:nvSpPr>
          <p:cNvPr id="13" name="Title 13">
            <a:extLst>
              <a:ext uri="{FF2B5EF4-FFF2-40B4-BE49-F238E27FC236}">
                <a16:creationId xmlns:a16="http://schemas.microsoft.com/office/drawing/2014/main" id="{D7DE6662-DC95-4311-9185-4A270DE53DFC}"/>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pt-BR" altLang="en-US" dirty="0"/>
              <a:t>Ferramentas</a:t>
            </a:r>
            <a:endParaRPr lang="en-US" altLang="en-US" dirty="0"/>
          </a:p>
        </p:txBody>
      </p:sp>
      <p:sp>
        <p:nvSpPr>
          <p:cNvPr id="16" name="Rectangle: Rounded Corners 15">
            <a:extLst>
              <a:ext uri="{FF2B5EF4-FFF2-40B4-BE49-F238E27FC236}">
                <a16:creationId xmlns:a16="http://schemas.microsoft.com/office/drawing/2014/main" id="{81E16BF5-762D-4E0C-A96D-B9EA653FD9E8}"/>
              </a:ext>
            </a:extLst>
          </p:cNvPr>
          <p:cNvSpPr/>
          <p:nvPr/>
        </p:nvSpPr>
        <p:spPr>
          <a:xfrm>
            <a:off x="7985760" y="1601487"/>
            <a:ext cx="925203" cy="4704255"/>
          </a:xfrm>
          <a:prstGeom prst="roundRect">
            <a:avLst>
              <a:gd name="adj" fmla="val 7822"/>
            </a:avLst>
          </a:prstGeom>
          <a:noFill/>
          <a:ln w="38100">
            <a:solidFill>
              <a:srgbClr val="A41C5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8">
            <a:extLst>
              <a:ext uri="{FF2B5EF4-FFF2-40B4-BE49-F238E27FC236}">
                <a16:creationId xmlns:a16="http://schemas.microsoft.com/office/drawing/2014/main" id="{9E30D80F-88AF-43A3-B4CD-5535E893D7BC}"/>
              </a:ext>
            </a:extLst>
          </p:cNvPr>
          <p:cNvSpPr/>
          <p:nvPr/>
        </p:nvSpPr>
        <p:spPr>
          <a:xfrm rot="16200000">
            <a:off x="7616802" y="1827712"/>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Content Placeholder 3">
            <a:extLst>
              <a:ext uri="{FF2B5EF4-FFF2-40B4-BE49-F238E27FC236}">
                <a16:creationId xmlns:a16="http://schemas.microsoft.com/office/drawing/2014/main" id="{1D203020-F65B-4BB9-80D0-AF0B9769B03C}"/>
              </a:ext>
            </a:extLst>
          </p:cNvPr>
          <p:cNvSpPr txBox="1">
            <a:spLocks/>
          </p:cNvSpPr>
          <p:nvPr/>
        </p:nvSpPr>
        <p:spPr>
          <a:xfrm>
            <a:off x="2168383" y="1936416"/>
            <a:ext cx="5313680" cy="3927536"/>
          </a:xfrm>
          <a:prstGeom prst="rect">
            <a:avLst/>
          </a:prstGeom>
        </p:spPr>
        <p:txBody>
          <a:bodyPr>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pt-BR" sz="2400" b="0" i="0" u="none" strike="noStrike" kern="1200" cap="none" spc="0" normalizeH="0" baseline="0" noProof="0" dirty="0">
                <a:ln>
                  <a:noFill/>
                </a:ln>
                <a:solidFill>
                  <a:sysClr val="windowText" lastClr="000000"/>
                </a:solidFill>
                <a:effectLst/>
                <a:uLnTx/>
                <a:uFillTx/>
                <a:latin typeface="Calibri"/>
                <a:ea typeface="+mn-ea"/>
                <a:cs typeface="+mn-cs"/>
              </a:rPr>
              <a:t>A ferramenta </a:t>
            </a:r>
            <a:r>
              <a:rPr kumimoji="0" lang="pt-BR" sz="2400" b="1" i="0" u="none" strike="noStrike" kern="1200" cap="none" spc="0" normalizeH="0" baseline="0" noProof="0" dirty="0">
                <a:ln>
                  <a:noFill/>
                </a:ln>
                <a:solidFill>
                  <a:sysClr val="windowText" lastClr="000000"/>
                </a:solidFill>
                <a:effectLst/>
                <a:uLnTx/>
                <a:uFillTx/>
                <a:latin typeface="Calibri"/>
                <a:ea typeface="+mn-ea"/>
                <a:cs typeface="+mn-cs"/>
              </a:rPr>
              <a:t>Google Drive </a:t>
            </a:r>
            <a:r>
              <a:rPr kumimoji="0" lang="pt-BR" sz="2400" b="0" i="0" u="none" strike="noStrike" kern="1200" cap="none" spc="0" normalizeH="0" baseline="0" noProof="0" dirty="0">
                <a:ln>
                  <a:noFill/>
                </a:ln>
                <a:solidFill>
                  <a:sysClr val="windowText" lastClr="000000"/>
                </a:solidFill>
                <a:effectLst/>
                <a:uLnTx/>
                <a:uFillTx/>
                <a:latin typeface="Calibri"/>
                <a:ea typeface="+mn-ea"/>
                <a:cs typeface="+mn-cs"/>
              </a:rPr>
              <a:t>permite salvar o arquivo PDF automaticamente na sua conta pessoal do Google Drive.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pt-BR" sz="2000" b="0" i="0" u="none" strike="noStrike" kern="1200" cap="none" spc="0" normalizeH="0" baseline="0" noProof="0" dirty="0">
                <a:ln>
                  <a:noFill/>
                </a:ln>
                <a:solidFill>
                  <a:sysClr val="windowText" lastClr="000000"/>
                </a:solidFill>
                <a:effectLst/>
                <a:uLnTx/>
                <a:uFillTx/>
                <a:latin typeface="Calibri"/>
                <a:ea typeface="+mn-ea"/>
                <a:cs typeface="+mn-cs"/>
              </a:rPr>
              <a:t>Clique no ícone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pt-BR" sz="2000" b="0" i="0" u="none" strike="noStrike" kern="1200" cap="none" spc="0" normalizeH="0" baseline="0" noProof="0" dirty="0">
                <a:ln>
                  <a:noFill/>
                </a:ln>
                <a:solidFill>
                  <a:sysClr val="windowText" lastClr="000000"/>
                </a:solidFill>
                <a:effectLst/>
                <a:uLnTx/>
                <a:uFillTx/>
                <a:latin typeface="Calibri"/>
                <a:ea typeface="+mn-ea"/>
                <a:cs typeface="+mn-cs"/>
              </a:rPr>
              <a:t>Desbloqueie a janela de pop-up </a:t>
            </a:r>
            <a:br>
              <a:rPr kumimoji="0" lang="pt-BR" sz="2000" b="0" i="0" u="none" strike="noStrike" kern="1200" cap="none" spc="0" normalizeH="0" baseline="0" noProof="0" dirty="0">
                <a:ln>
                  <a:noFill/>
                </a:ln>
                <a:solidFill>
                  <a:sysClr val="windowText" lastClr="000000"/>
                </a:solidFill>
                <a:effectLst/>
                <a:uLnTx/>
                <a:uFillTx/>
                <a:latin typeface="Calibri"/>
                <a:ea typeface="+mn-ea"/>
                <a:cs typeface="+mn-cs"/>
              </a:rPr>
            </a:br>
            <a:r>
              <a:rPr kumimoji="0" lang="pt-BR" sz="2000" b="0" i="0" u="none" strike="noStrike" kern="1200" cap="none" spc="0" normalizeH="0" baseline="0" noProof="0" dirty="0">
                <a:ln>
                  <a:noFill/>
                </a:ln>
                <a:solidFill>
                  <a:sysClr val="windowText" lastClr="000000"/>
                </a:solidFill>
                <a:effectLst/>
                <a:uLnTx/>
                <a:uFillTx/>
                <a:latin typeface="Calibri"/>
                <a:ea typeface="+mn-ea"/>
                <a:cs typeface="+mn-cs"/>
              </a:rPr>
              <a:t>(caso o navegador bloqueie)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pt-BR" sz="2000" b="0" i="0" u="none" strike="noStrike" kern="1200" cap="none" spc="0" normalizeH="0" baseline="0" noProof="0" dirty="0">
                <a:ln>
                  <a:noFill/>
                </a:ln>
                <a:solidFill>
                  <a:sysClr val="windowText" lastClr="000000"/>
                </a:solidFill>
                <a:effectLst/>
                <a:uLnTx/>
                <a:uFillTx/>
                <a:latin typeface="Calibri"/>
                <a:ea typeface="+mn-ea"/>
                <a:cs typeface="+mn-cs"/>
              </a:rPr>
              <a:t>Informe seu usuário do Google</a:t>
            </a:r>
            <a:br>
              <a:rPr kumimoji="0" lang="pt-BR" sz="2000" b="0" i="0" u="none" strike="noStrike" kern="1200" cap="none" spc="0" normalizeH="0" baseline="0" noProof="0" dirty="0">
                <a:ln>
                  <a:noFill/>
                </a:ln>
                <a:solidFill>
                  <a:sysClr val="windowText" lastClr="000000"/>
                </a:solidFill>
                <a:effectLst/>
                <a:uLnTx/>
                <a:uFillTx/>
                <a:latin typeface="Calibri"/>
                <a:ea typeface="+mn-ea"/>
                <a:cs typeface="+mn-cs"/>
              </a:rPr>
            </a:br>
            <a:r>
              <a:rPr kumimoji="0" lang="pt-BR" sz="2000" b="0" i="0" u="none" strike="noStrike" kern="1200" cap="none" spc="0" normalizeH="0" baseline="0" noProof="0" dirty="0">
                <a:ln>
                  <a:noFill/>
                </a:ln>
                <a:solidFill>
                  <a:sysClr val="windowText" lastClr="000000"/>
                </a:solidFill>
                <a:effectLst/>
                <a:uLnTx/>
                <a:uFillTx/>
                <a:latin typeface="Calibri"/>
                <a:ea typeface="+mn-ea"/>
                <a:cs typeface="+mn-cs"/>
              </a:rPr>
              <a:t>(</a:t>
            </a:r>
            <a:r>
              <a:rPr kumimoji="0" lang="pt-BR" sz="2000" b="0" i="1" u="none" strike="noStrike" kern="1200" cap="none" spc="0" normalizeH="0" baseline="0" noProof="0" dirty="0">
                <a:ln>
                  <a:noFill/>
                </a:ln>
                <a:solidFill>
                  <a:sysClr val="windowText" lastClr="000000"/>
                </a:solidFill>
                <a:effectLst/>
                <a:uLnTx/>
                <a:uFillTx/>
                <a:latin typeface="Calibri"/>
                <a:ea typeface="+mn-ea"/>
                <a:cs typeface="+mn-cs"/>
              </a:rPr>
              <a:t>seu-nome-de-usuario@gmail.com</a:t>
            </a:r>
            <a:r>
              <a:rPr kumimoji="0" lang="pt-BR" sz="2000" b="0" i="0" u="none" strike="noStrike" kern="1200" cap="none" spc="0" normalizeH="0" baseline="0" noProof="0" dirty="0">
                <a:ln>
                  <a:noFill/>
                </a:ln>
                <a:solidFill>
                  <a:sysClr val="windowText" lastClr="000000"/>
                </a:solidFill>
                <a:effectLst/>
                <a:uLnTx/>
                <a:uFillTx/>
                <a:latin typeface="Calibri"/>
                <a:ea typeface="+mn-ea"/>
                <a:cs typeface="+mn-cs"/>
              </a:rPr>
              <a: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pt-BR" sz="2000" b="0" i="0" u="none" strike="noStrike" kern="1200" cap="none" spc="0" normalizeH="0" baseline="0" noProof="0" dirty="0">
                <a:ln>
                  <a:noFill/>
                </a:ln>
                <a:solidFill>
                  <a:sysClr val="windowText" lastClr="000000"/>
                </a:solidFill>
                <a:effectLst/>
                <a:uLnTx/>
                <a:uFillTx/>
                <a:latin typeface="Calibri"/>
                <a:ea typeface="+mn-ea"/>
                <a:cs typeface="+mn-cs"/>
              </a:rPr>
              <a:t>Informe sua senha</a:t>
            </a:r>
            <a:endParaRPr kumimoji="0" lang="pt-BR"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A6E4A06A-5283-4CCC-A8D5-388769CEA6FC}"/>
              </a:ext>
            </a:extLst>
          </p:cNvPr>
          <p:cNvPicPr>
            <a:picLocks noChangeAspect="1"/>
          </p:cNvPicPr>
          <p:nvPr/>
        </p:nvPicPr>
        <p:blipFill>
          <a:blip r:embed="rId4"/>
          <a:stretch>
            <a:fillRect/>
          </a:stretch>
        </p:blipFill>
        <p:spPr>
          <a:xfrm>
            <a:off x="812800" y="1069614"/>
            <a:ext cx="1847850" cy="1028700"/>
          </a:xfrm>
          <a:prstGeom prst="rect">
            <a:avLst/>
          </a:prstGeom>
        </p:spPr>
      </p:pic>
      <p:pic>
        <p:nvPicPr>
          <p:cNvPr id="4" name="Picture 3">
            <a:extLst>
              <a:ext uri="{FF2B5EF4-FFF2-40B4-BE49-F238E27FC236}">
                <a16:creationId xmlns:a16="http://schemas.microsoft.com/office/drawing/2014/main" id="{E074EAA9-B690-4F2C-94A4-C327862E650B}"/>
              </a:ext>
            </a:extLst>
          </p:cNvPr>
          <p:cNvPicPr>
            <a:picLocks noChangeAspect="1"/>
          </p:cNvPicPr>
          <p:nvPr/>
        </p:nvPicPr>
        <p:blipFill>
          <a:blip r:embed="rId5"/>
          <a:stretch>
            <a:fillRect/>
          </a:stretch>
        </p:blipFill>
        <p:spPr>
          <a:xfrm>
            <a:off x="4704081" y="3133884"/>
            <a:ext cx="1429674" cy="2951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51482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BF8B2D-B52D-453D-90FD-09FC05550267}"/>
              </a:ext>
            </a:extLst>
          </p:cNvPr>
          <p:cNvPicPr>
            <a:picLocks noChangeAspect="1"/>
          </p:cNvPicPr>
          <p:nvPr/>
        </p:nvPicPr>
        <p:blipFill rotWithShape="1">
          <a:blip r:embed="rId3"/>
          <a:srcRect l="87998" t="21197" r="1445"/>
          <a:stretch/>
        </p:blipFill>
        <p:spPr>
          <a:xfrm>
            <a:off x="7985760" y="1745424"/>
            <a:ext cx="925203" cy="4429720"/>
          </a:xfrm>
          <a:prstGeom prst="rect">
            <a:avLst/>
          </a:prstGeom>
        </p:spPr>
      </p:pic>
      <p:sp>
        <p:nvSpPr>
          <p:cNvPr id="13" name="Title 13">
            <a:extLst>
              <a:ext uri="{FF2B5EF4-FFF2-40B4-BE49-F238E27FC236}">
                <a16:creationId xmlns:a16="http://schemas.microsoft.com/office/drawing/2014/main" id="{D7DE6662-DC95-4311-9185-4A270DE53DFC}"/>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pt-BR" altLang="en-US" dirty="0"/>
              <a:t>Ferramentas</a:t>
            </a:r>
            <a:endParaRPr lang="en-US" altLang="en-US" dirty="0"/>
          </a:p>
        </p:txBody>
      </p:sp>
      <p:sp>
        <p:nvSpPr>
          <p:cNvPr id="16" name="Rectangle: Rounded Corners 15">
            <a:extLst>
              <a:ext uri="{FF2B5EF4-FFF2-40B4-BE49-F238E27FC236}">
                <a16:creationId xmlns:a16="http://schemas.microsoft.com/office/drawing/2014/main" id="{81E16BF5-762D-4E0C-A96D-B9EA653FD9E8}"/>
              </a:ext>
            </a:extLst>
          </p:cNvPr>
          <p:cNvSpPr/>
          <p:nvPr/>
        </p:nvSpPr>
        <p:spPr>
          <a:xfrm>
            <a:off x="7985760" y="1601487"/>
            <a:ext cx="925203" cy="4704255"/>
          </a:xfrm>
          <a:prstGeom prst="roundRect">
            <a:avLst>
              <a:gd name="adj" fmla="val 7822"/>
            </a:avLst>
          </a:prstGeom>
          <a:noFill/>
          <a:ln w="38100">
            <a:solidFill>
              <a:srgbClr val="A41C5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8">
            <a:extLst>
              <a:ext uri="{FF2B5EF4-FFF2-40B4-BE49-F238E27FC236}">
                <a16:creationId xmlns:a16="http://schemas.microsoft.com/office/drawing/2014/main" id="{9E30D80F-88AF-43A3-B4CD-5535E893D7BC}"/>
              </a:ext>
            </a:extLst>
          </p:cNvPr>
          <p:cNvSpPr/>
          <p:nvPr/>
        </p:nvSpPr>
        <p:spPr>
          <a:xfrm rot="16200000">
            <a:off x="7616802" y="2186916"/>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 name="Picture 1">
            <a:extLst>
              <a:ext uri="{FF2B5EF4-FFF2-40B4-BE49-F238E27FC236}">
                <a16:creationId xmlns:a16="http://schemas.microsoft.com/office/drawing/2014/main" id="{9C0414DF-05EF-4519-965D-729B905BDEC2}"/>
              </a:ext>
            </a:extLst>
          </p:cNvPr>
          <p:cNvPicPr>
            <a:picLocks noChangeAspect="1"/>
          </p:cNvPicPr>
          <p:nvPr/>
        </p:nvPicPr>
        <p:blipFill>
          <a:blip r:embed="rId4"/>
          <a:stretch>
            <a:fillRect/>
          </a:stretch>
        </p:blipFill>
        <p:spPr>
          <a:xfrm>
            <a:off x="685165" y="1111584"/>
            <a:ext cx="2505075" cy="1000125"/>
          </a:xfrm>
          <a:prstGeom prst="rect">
            <a:avLst/>
          </a:prstGeom>
        </p:spPr>
      </p:pic>
      <p:sp>
        <p:nvSpPr>
          <p:cNvPr id="9" name="Content Placeholder 3">
            <a:extLst>
              <a:ext uri="{FF2B5EF4-FFF2-40B4-BE49-F238E27FC236}">
                <a16:creationId xmlns:a16="http://schemas.microsoft.com/office/drawing/2014/main" id="{4FE18BF4-CD99-48D4-AD5C-6A2BB6C9E34B}"/>
              </a:ext>
            </a:extLst>
          </p:cNvPr>
          <p:cNvSpPr txBox="1">
            <a:spLocks/>
          </p:cNvSpPr>
          <p:nvPr/>
        </p:nvSpPr>
        <p:spPr>
          <a:xfrm>
            <a:off x="2113280" y="2152349"/>
            <a:ext cx="5019040" cy="4025901"/>
          </a:xfrm>
          <a:prstGeom prst="rect">
            <a:avLst/>
          </a:prstGeom>
        </p:spPr>
        <p:txBody>
          <a:bodyPr>
            <a:normAutofit fontScale="92500"/>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0" eaLnBrk="1" fontAlgn="auto" hangingPunct="1">
              <a:spcAft>
                <a:spcPts val="0"/>
              </a:spcAft>
              <a:buFont typeface="Arial"/>
              <a:buChar char="•"/>
              <a:defRPr/>
            </a:pPr>
            <a:r>
              <a:rPr lang="pt-BR" sz="2600" dirty="0">
                <a:solidFill>
                  <a:prstClr val="black"/>
                </a:solidFill>
                <a:latin typeface="Calibri"/>
              </a:rPr>
              <a:t>A ferramenta de </a:t>
            </a:r>
            <a:r>
              <a:rPr lang="pt-BR" sz="2600" b="1" dirty="0">
                <a:solidFill>
                  <a:prstClr val="black"/>
                </a:solidFill>
                <a:latin typeface="Calibri"/>
              </a:rPr>
              <a:t>Adicionar à pasta </a:t>
            </a:r>
            <a:r>
              <a:rPr lang="pt-BR" sz="2600" dirty="0">
                <a:solidFill>
                  <a:prstClr val="black"/>
                </a:solidFill>
                <a:latin typeface="Calibri"/>
              </a:rPr>
              <a:t>fica disponível em várias áreas da plataforma </a:t>
            </a:r>
            <a:r>
              <a:rPr lang="pt-BR" sz="2600" dirty="0" err="1">
                <a:solidFill>
                  <a:prstClr val="black"/>
                </a:solidFill>
                <a:latin typeface="Calibri"/>
              </a:rPr>
              <a:t>EBSCO</a:t>
            </a:r>
            <a:r>
              <a:rPr lang="pt-BR" sz="2600" i="1" dirty="0" err="1">
                <a:solidFill>
                  <a:prstClr val="black"/>
                </a:solidFill>
                <a:latin typeface="Calibri"/>
              </a:rPr>
              <a:t>host</a:t>
            </a:r>
            <a:r>
              <a:rPr lang="pt-BR" sz="2600" dirty="0">
                <a:solidFill>
                  <a:prstClr val="black"/>
                </a:solidFill>
                <a:latin typeface="Calibri"/>
              </a:rPr>
              <a:t>:</a:t>
            </a:r>
          </a:p>
          <a:p>
            <a:pPr lvl="1" eaLnBrk="1" fontAlgn="auto" hangingPunct="1">
              <a:spcAft>
                <a:spcPts val="0"/>
              </a:spcAft>
              <a:buFont typeface="Arial"/>
              <a:buChar char="–"/>
              <a:defRPr/>
            </a:pPr>
            <a:r>
              <a:rPr lang="pt-BR" sz="2200" dirty="0">
                <a:solidFill>
                  <a:prstClr val="black"/>
                </a:solidFill>
                <a:latin typeface="Calibri"/>
              </a:rPr>
              <a:t>Na página de resultados</a:t>
            </a:r>
          </a:p>
          <a:p>
            <a:pPr lvl="1" eaLnBrk="1" fontAlgn="auto" hangingPunct="1">
              <a:spcAft>
                <a:spcPts val="0"/>
              </a:spcAft>
              <a:buFont typeface="Arial"/>
              <a:buChar char="–"/>
              <a:defRPr/>
            </a:pPr>
            <a:r>
              <a:rPr lang="pt-BR" sz="2200" dirty="0">
                <a:solidFill>
                  <a:prstClr val="black"/>
                </a:solidFill>
                <a:latin typeface="Calibri"/>
              </a:rPr>
              <a:t>Na página do resultado</a:t>
            </a:r>
          </a:p>
          <a:p>
            <a:pPr lvl="1" eaLnBrk="1" fontAlgn="auto" hangingPunct="1">
              <a:spcAft>
                <a:spcPts val="0"/>
              </a:spcAft>
              <a:buFont typeface="Arial"/>
              <a:buChar char="–"/>
              <a:defRPr/>
            </a:pPr>
            <a:r>
              <a:rPr lang="pt-BR" sz="2200" dirty="0">
                <a:solidFill>
                  <a:prstClr val="black"/>
                </a:solidFill>
                <a:latin typeface="Calibri"/>
              </a:rPr>
              <a:t>Na aba Compartilhar</a:t>
            </a:r>
          </a:p>
          <a:p>
            <a:pPr lvl="1" eaLnBrk="1" fontAlgn="auto" hangingPunct="1">
              <a:spcAft>
                <a:spcPts val="0"/>
              </a:spcAft>
              <a:buFont typeface="Arial"/>
              <a:buChar char="–"/>
              <a:defRPr/>
            </a:pPr>
            <a:endParaRPr lang="pt-BR" sz="2200" dirty="0">
              <a:solidFill>
                <a:prstClr val="black"/>
              </a:solidFill>
              <a:latin typeface="Calibri"/>
            </a:endParaRPr>
          </a:p>
          <a:p>
            <a:pPr lvl="0" eaLnBrk="1" fontAlgn="auto" hangingPunct="1">
              <a:spcAft>
                <a:spcPts val="0"/>
              </a:spcAft>
              <a:buFont typeface="Arial"/>
              <a:buChar char="•"/>
              <a:defRPr/>
            </a:pPr>
            <a:r>
              <a:rPr lang="pt-BR" sz="2600" dirty="0">
                <a:solidFill>
                  <a:prstClr val="black"/>
                </a:solidFill>
                <a:latin typeface="Calibri"/>
              </a:rPr>
              <a:t>Esta ferramenta permite preservar registros na pasta pessoal. </a:t>
            </a:r>
          </a:p>
          <a:p>
            <a:pPr lvl="0" eaLnBrk="1" fontAlgn="auto" hangingPunct="1">
              <a:spcAft>
                <a:spcPts val="0"/>
              </a:spcAft>
              <a:buFont typeface="Arial"/>
              <a:buChar char="•"/>
              <a:defRPr/>
            </a:pPr>
            <a:r>
              <a:rPr lang="pt-BR" sz="2600" dirty="0">
                <a:solidFill>
                  <a:prstClr val="black"/>
                </a:solidFill>
                <a:latin typeface="Calibri"/>
              </a:rPr>
              <a:t>Funciona como “</a:t>
            </a:r>
            <a:r>
              <a:rPr lang="pt-BR" sz="2600" dirty="0" err="1">
                <a:solidFill>
                  <a:prstClr val="black"/>
                </a:solidFill>
                <a:latin typeface="Calibri"/>
              </a:rPr>
              <a:t>favoritar</a:t>
            </a:r>
            <a:r>
              <a:rPr lang="pt-BR" sz="2600" dirty="0">
                <a:solidFill>
                  <a:prstClr val="black"/>
                </a:solidFill>
                <a:latin typeface="Calibri"/>
              </a:rPr>
              <a:t>”</a:t>
            </a:r>
            <a:endParaRPr kumimoji="0" lang="pt-BR"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8416630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489439-0C6A-4E1B-B548-927C16FC3C35}"/>
              </a:ext>
            </a:extLst>
          </p:cNvPr>
          <p:cNvPicPr>
            <a:picLocks noChangeAspect="1"/>
          </p:cNvPicPr>
          <p:nvPr/>
        </p:nvPicPr>
        <p:blipFill>
          <a:blip r:embed="rId3"/>
          <a:stretch>
            <a:fillRect/>
          </a:stretch>
        </p:blipFill>
        <p:spPr>
          <a:xfrm>
            <a:off x="233037" y="939160"/>
            <a:ext cx="7752723" cy="3388607"/>
          </a:xfrm>
          <a:prstGeom prst="rect">
            <a:avLst/>
          </a:prstGeom>
        </p:spPr>
      </p:pic>
      <p:pic>
        <p:nvPicPr>
          <p:cNvPr id="14" name="Picture 13">
            <a:extLst>
              <a:ext uri="{FF2B5EF4-FFF2-40B4-BE49-F238E27FC236}">
                <a16:creationId xmlns:a16="http://schemas.microsoft.com/office/drawing/2014/main" id="{C3BF8B2D-B52D-453D-90FD-09FC05550267}"/>
              </a:ext>
            </a:extLst>
          </p:cNvPr>
          <p:cNvPicPr>
            <a:picLocks noChangeAspect="1"/>
          </p:cNvPicPr>
          <p:nvPr/>
        </p:nvPicPr>
        <p:blipFill rotWithShape="1">
          <a:blip r:embed="rId4"/>
          <a:srcRect l="87998" t="21197" r="1445"/>
          <a:stretch/>
        </p:blipFill>
        <p:spPr>
          <a:xfrm>
            <a:off x="7985760" y="1745424"/>
            <a:ext cx="925203" cy="4429720"/>
          </a:xfrm>
          <a:prstGeom prst="rect">
            <a:avLst/>
          </a:prstGeom>
        </p:spPr>
      </p:pic>
      <p:sp>
        <p:nvSpPr>
          <p:cNvPr id="13" name="Title 13">
            <a:extLst>
              <a:ext uri="{FF2B5EF4-FFF2-40B4-BE49-F238E27FC236}">
                <a16:creationId xmlns:a16="http://schemas.microsoft.com/office/drawing/2014/main" id="{D7DE6662-DC95-4311-9185-4A270DE53DFC}"/>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pt-BR" altLang="en-US" dirty="0"/>
              <a:t>Ferramentas</a:t>
            </a:r>
            <a:endParaRPr lang="en-US" altLang="en-US" dirty="0"/>
          </a:p>
        </p:txBody>
      </p:sp>
      <p:sp>
        <p:nvSpPr>
          <p:cNvPr id="16" name="Rectangle: Rounded Corners 15">
            <a:extLst>
              <a:ext uri="{FF2B5EF4-FFF2-40B4-BE49-F238E27FC236}">
                <a16:creationId xmlns:a16="http://schemas.microsoft.com/office/drawing/2014/main" id="{81E16BF5-762D-4E0C-A96D-B9EA653FD9E8}"/>
              </a:ext>
            </a:extLst>
          </p:cNvPr>
          <p:cNvSpPr/>
          <p:nvPr/>
        </p:nvSpPr>
        <p:spPr>
          <a:xfrm>
            <a:off x="7985760" y="1601487"/>
            <a:ext cx="925203" cy="4704255"/>
          </a:xfrm>
          <a:prstGeom prst="roundRect">
            <a:avLst>
              <a:gd name="adj" fmla="val 7822"/>
            </a:avLst>
          </a:prstGeom>
          <a:noFill/>
          <a:ln w="38100">
            <a:solidFill>
              <a:srgbClr val="A41C5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8">
            <a:extLst>
              <a:ext uri="{FF2B5EF4-FFF2-40B4-BE49-F238E27FC236}">
                <a16:creationId xmlns:a16="http://schemas.microsoft.com/office/drawing/2014/main" id="{9E30D80F-88AF-43A3-B4CD-5535E893D7BC}"/>
              </a:ext>
            </a:extLst>
          </p:cNvPr>
          <p:cNvSpPr/>
          <p:nvPr/>
        </p:nvSpPr>
        <p:spPr>
          <a:xfrm rot="16200000">
            <a:off x="7616802" y="2542516"/>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Content Placeholder 3">
            <a:extLst>
              <a:ext uri="{FF2B5EF4-FFF2-40B4-BE49-F238E27FC236}">
                <a16:creationId xmlns:a16="http://schemas.microsoft.com/office/drawing/2014/main" id="{2AC74150-535A-4037-B034-B28EA4E1A92E}"/>
              </a:ext>
            </a:extLst>
          </p:cNvPr>
          <p:cNvSpPr txBox="1">
            <a:spLocks/>
          </p:cNvSpPr>
          <p:nvPr/>
        </p:nvSpPr>
        <p:spPr bwMode="auto">
          <a:xfrm>
            <a:off x="233035" y="4327767"/>
            <a:ext cx="7508885" cy="28350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2000" b="0" i="0" u="none" strike="noStrike" kern="1200" cap="none" spc="0" normalizeH="0" baseline="0" noProof="0" dirty="0">
                <a:ln>
                  <a:noFill/>
                </a:ln>
                <a:solidFill>
                  <a:sysClr val="windowText" lastClr="000000"/>
                </a:solidFill>
                <a:effectLst/>
                <a:uLnTx/>
                <a:uFillTx/>
                <a:latin typeface="Calibri"/>
                <a:ea typeface="+mn-ea"/>
                <a:cs typeface="+mn-cs"/>
              </a:rPr>
              <a:t>A ferramenta de </a:t>
            </a:r>
            <a:r>
              <a:rPr kumimoji="0" lang="pt-BR" altLang="en-US" sz="2000" b="1" i="0" u="none" strike="noStrike" kern="1200" cap="none" spc="0" normalizeH="0" baseline="0" noProof="0" dirty="0">
                <a:ln>
                  <a:noFill/>
                </a:ln>
                <a:solidFill>
                  <a:sysClr val="windowText" lastClr="000000"/>
                </a:solidFill>
                <a:effectLst/>
                <a:uLnTx/>
                <a:uFillTx/>
                <a:latin typeface="Calibri"/>
                <a:ea typeface="+mn-ea"/>
                <a:cs typeface="+mn-cs"/>
              </a:rPr>
              <a:t>Imprimir</a:t>
            </a:r>
            <a:r>
              <a:rPr kumimoji="0" lang="pt-BR" altLang="en-US" sz="2000" b="0" i="0" u="none" strike="noStrike" kern="1200" cap="none" spc="0" normalizeH="0" baseline="0" noProof="0" dirty="0">
                <a:ln>
                  <a:noFill/>
                </a:ln>
                <a:solidFill>
                  <a:sysClr val="windowText" lastClr="000000"/>
                </a:solidFill>
                <a:effectLst/>
                <a:uLnTx/>
                <a:uFillTx/>
                <a:latin typeface="Calibri"/>
                <a:ea typeface="+mn-ea"/>
                <a:cs typeface="+mn-cs"/>
              </a:rPr>
              <a:t> permite fazer a impressão do registro bibliográfico:</a:t>
            </a:r>
          </a:p>
          <a:p>
            <a:pPr marL="742950" marR="0" lvl="1" indent="-2857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1800" b="0" i="0" u="none" strike="noStrike" kern="1200" cap="none" spc="0" normalizeH="0" baseline="0" noProof="0" dirty="0">
                <a:ln>
                  <a:noFill/>
                </a:ln>
                <a:solidFill>
                  <a:sysClr val="windowText" lastClr="000000"/>
                </a:solidFill>
                <a:effectLst/>
                <a:uLnTx/>
                <a:uFillTx/>
                <a:latin typeface="Calibri"/>
                <a:ea typeface="+mn-ea"/>
                <a:cs typeface="+mn-cs"/>
              </a:rPr>
              <a:t>No formato apresentado</a:t>
            </a:r>
          </a:p>
          <a:p>
            <a:pPr marL="742950" marR="0" lvl="1" indent="-2857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1800" b="0" i="0" u="none" strike="noStrike" kern="1200" cap="none" spc="0" normalizeH="0" baseline="0" noProof="0" dirty="0">
                <a:ln>
                  <a:noFill/>
                </a:ln>
                <a:solidFill>
                  <a:sysClr val="windowText" lastClr="000000"/>
                </a:solidFill>
                <a:effectLst/>
                <a:uLnTx/>
                <a:uFillTx/>
                <a:latin typeface="Calibri"/>
                <a:ea typeface="+mn-ea"/>
                <a:cs typeface="+mn-cs"/>
              </a:rPr>
              <a:t>No formato de campo personalizado (escolher campos)</a:t>
            </a:r>
          </a:p>
          <a:p>
            <a:pPr marL="742950" marR="0" lvl="1" indent="-2857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1800" b="0" i="0" u="none" strike="noStrike" kern="1200" cap="none" spc="0" normalizeH="0" baseline="0" noProof="0" dirty="0">
                <a:ln>
                  <a:noFill/>
                </a:ln>
                <a:solidFill>
                  <a:sysClr val="windowText" lastClr="000000"/>
                </a:solidFill>
                <a:effectLst/>
                <a:uLnTx/>
                <a:uFillTx/>
                <a:latin typeface="Calibri"/>
                <a:ea typeface="+mn-ea"/>
                <a:cs typeface="+mn-cs"/>
              </a:rPr>
              <a:t>Nos seguintes formatos de citação:</a:t>
            </a:r>
          </a:p>
          <a:p>
            <a:pPr lvl="2" eaLnBrk="1" hangingPunct="1"/>
            <a:r>
              <a:rPr lang="pt-BR" altLang="en-US" sz="1600" dirty="0">
                <a:solidFill>
                  <a:sysClr val="windowText" lastClr="000000"/>
                </a:solidFill>
                <a:latin typeface="Calibri"/>
              </a:rPr>
              <a:t>ABNT, AMA, APA, Chicago, Harvard, MLA ou Vancouver</a:t>
            </a:r>
            <a:endParaRPr kumimoji="0" lang="pt-BR" altLang="en-US"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91101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8B492A-EB39-457D-BC4D-9CE57C8079F0}"/>
              </a:ext>
            </a:extLst>
          </p:cNvPr>
          <p:cNvPicPr>
            <a:picLocks noChangeAspect="1"/>
          </p:cNvPicPr>
          <p:nvPr/>
        </p:nvPicPr>
        <p:blipFill rotWithShape="1">
          <a:blip r:embed="rId3"/>
          <a:srcRect b="3886"/>
          <a:stretch/>
        </p:blipFill>
        <p:spPr>
          <a:xfrm>
            <a:off x="1675757" y="939160"/>
            <a:ext cx="6165308" cy="3256920"/>
          </a:xfrm>
          <a:prstGeom prst="rect">
            <a:avLst/>
          </a:prstGeom>
        </p:spPr>
      </p:pic>
      <p:pic>
        <p:nvPicPr>
          <p:cNvPr id="14" name="Picture 13">
            <a:extLst>
              <a:ext uri="{FF2B5EF4-FFF2-40B4-BE49-F238E27FC236}">
                <a16:creationId xmlns:a16="http://schemas.microsoft.com/office/drawing/2014/main" id="{C3BF8B2D-B52D-453D-90FD-09FC05550267}"/>
              </a:ext>
            </a:extLst>
          </p:cNvPr>
          <p:cNvPicPr>
            <a:picLocks noChangeAspect="1"/>
          </p:cNvPicPr>
          <p:nvPr/>
        </p:nvPicPr>
        <p:blipFill rotWithShape="1">
          <a:blip r:embed="rId4"/>
          <a:srcRect l="87998" t="21197" r="1445"/>
          <a:stretch/>
        </p:blipFill>
        <p:spPr>
          <a:xfrm>
            <a:off x="7985760" y="1745424"/>
            <a:ext cx="925203" cy="4429720"/>
          </a:xfrm>
          <a:prstGeom prst="rect">
            <a:avLst/>
          </a:prstGeom>
        </p:spPr>
      </p:pic>
      <p:sp>
        <p:nvSpPr>
          <p:cNvPr id="13" name="Title 13">
            <a:extLst>
              <a:ext uri="{FF2B5EF4-FFF2-40B4-BE49-F238E27FC236}">
                <a16:creationId xmlns:a16="http://schemas.microsoft.com/office/drawing/2014/main" id="{D7DE6662-DC95-4311-9185-4A270DE53DFC}"/>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pt-BR" altLang="en-US" dirty="0"/>
              <a:t>Ferramentas</a:t>
            </a:r>
            <a:endParaRPr lang="en-US" altLang="en-US" dirty="0"/>
          </a:p>
        </p:txBody>
      </p:sp>
      <p:sp>
        <p:nvSpPr>
          <p:cNvPr id="16" name="Rectangle: Rounded Corners 15">
            <a:extLst>
              <a:ext uri="{FF2B5EF4-FFF2-40B4-BE49-F238E27FC236}">
                <a16:creationId xmlns:a16="http://schemas.microsoft.com/office/drawing/2014/main" id="{81E16BF5-762D-4E0C-A96D-B9EA653FD9E8}"/>
              </a:ext>
            </a:extLst>
          </p:cNvPr>
          <p:cNvSpPr/>
          <p:nvPr/>
        </p:nvSpPr>
        <p:spPr>
          <a:xfrm>
            <a:off x="7985760" y="1601487"/>
            <a:ext cx="925203" cy="4704255"/>
          </a:xfrm>
          <a:prstGeom prst="roundRect">
            <a:avLst>
              <a:gd name="adj" fmla="val 7822"/>
            </a:avLst>
          </a:prstGeom>
          <a:noFill/>
          <a:ln w="38100">
            <a:solidFill>
              <a:srgbClr val="A41C5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8">
            <a:extLst>
              <a:ext uri="{FF2B5EF4-FFF2-40B4-BE49-F238E27FC236}">
                <a16:creationId xmlns:a16="http://schemas.microsoft.com/office/drawing/2014/main" id="{9E30D80F-88AF-43A3-B4CD-5535E893D7BC}"/>
              </a:ext>
            </a:extLst>
          </p:cNvPr>
          <p:cNvSpPr/>
          <p:nvPr/>
        </p:nvSpPr>
        <p:spPr>
          <a:xfrm rot="16200000">
            <a:off x="7616802" y="2816836"/>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Content Placeholder 3">
            <a:extLst>
              <a:ext uri="{FF2B5EF4-FFF2-40B4-BE49-F238E27FC236}">
                <a16:creationId xmlns:a16="http://schemas.microsoft.com/office/drawing/2014/main" id="{2AC74150-535A-4037-B034-B28EA4E1A92E}"/>
              </a:ext>
            </a:extLst>
          </p:cNvPr>
          <p:cNvSpPr txBox="1">
            <a:spLocks/>
          </p:cNvSpPr>
          <p:nvPr/>
        </p:nvSpPr>
        <p:spPr bwMode="auto">
          <a:xfrm>
            <a:off x="233035" y="4196081"/>
            <a:ext cx="7508885" cy="29667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0" eaLnBrk="1" hangingPunct="1"/>
            <a:r>
              <a:rPr lang="pt-BR" altLang="en-US" sz="2000" dirty="0">
                <a:solidFill>
                  <a:sysClr val="windowText" lastClr="000000"/>
                </a:solidFill>
                <a:latin typeface="Calibri"/>
              </a:rPr>
              <a:t>A ferramenta </a:t>
            </a:r>
            <a:r>
              <a:rPr lang="pt-BR" altLang="en-US" sz="2000" b="1" dirty="0">
                <a:solidFill>
                  <a:sysClr val="windowText" lastClr="000000"/>
                </a:solidFill>
                <a:latin typeface="Calibri"/>
              </a:rPr>
              <a:t>Enviar por e-mail</a:t>
            </a:r>
            <a:r>
              <a:rPr lang="pt-BR" altLang="en-US" sz="2000" dirty="0">
                <a:solidFill>
                  <a:sysClr val="windowText" lastClr="000000"/>
                </a:solidFill>
                <a:latin typeface="Calibri"/>
              </a:rPr>
              <a:t> permite:</a:t>
            </a:r>
          </a:p>
          <a:p>
            <a:pPr lvl="1" eaLnBrk="1" hangingPunct="1"/>
            <a:r>
              <a:rPr lang="pt-BR" altLang="en-US" sz="1600" dirty="0">
                <a:solidFill>
                  <a:sysClr val="windowText" lastClr="000000"/>
                </a:solidFill>
                <a:latin typeface="Calibri"/>
              </a:rPr>
              <a:t>Enviar o documento como anexo (PDF e/ou HTML)</a:t>
            </a:r>
          </a:p>
          <a:p>
            <a:pPr lvl="1" eaLnBrk="1" hangingPunct="1"/>
            <a:r>
              <a:rPr lang="pt-BR" altLang="en-US" sz="1600" dirty="0">
                <a:solidFill>
                  <a:sysClr val="windowText" lastClr="000000"/>
                </a:solidFill>
                <a:latin typeface="Calibri"/>
              </a:rPr>
              <a:t>Para até 50 destinatários diferentes ao mesmo tempo</a:t>
            </a:r>
          </a:p>
          <a:p>
            <a:pPr lvl="1" eaLnBrk="1" hangingPunct="1"/>
            <a:r>
              <a:rPr lang="pt-BR" altLang="en-US" sz="1600" dirty="0">
                <a:solidFill>
                  <a:sysClr val="windowText" lastClr="000000"/>
                </a:solidFill>
                <a:latin typeface="Calibri"/>
              </a:rPr>
              <a:t>Enviar o registro bibliográfico</a:t>
            </a:r>
          </a:p>
          <a:p>
            <a:pPr lvl="1" eaLnBrk="1" hangingPunct="1"/>
            <a:r>
              <a:rPr lang="pt-BR" altLang="en-US" sz="1600" dirty="0">
                <a:solidFill>
                  <a:sysClr val="windowText" lastClr="000000"/>
                </a:solidFill>
                <a:latin typeface="Calibri"/>
              </a:rPr>
              <a:t>Enviar os seguintes formatos de citação:</a:t>
            </a:r>
          </a:p>
          <a:p>
            <a:pPr lvl="2" eaLnBrk="1" hangingPunct="1">
              <a:defRPr/>
            </a:pPr>
            <a:r>
              <a:rPr lang="pt-BR" altLang="en-US" sz="1600" dirty="0">
                <a:solidFill>
                  <a:sysClr val="windowText" lastClr="000000"/>
                </a:solidFill>
                <a:latin typeface="Calibri"/>
              </a:rPr>
              <a:t>ABNT, AMA, APA, Chicago, Harvard, MLA ou Vancouver</a:t>
            </a:r>
          </a:p>
          <a:p>
            <a:pPr lvl="1" eaLnBrk="1" hangingPunct="1"/>
            <a:r>
              <a:rPr lang="pt-BR" altLang="en-US" sz="1600" dirty="0">
                <a:solidFill>
                  <a:sysClr val="windowText" lastClr="000000"/>
                </a:solidFill>
                <a:latin typeface="Calibri"/>
              </a:rPr>
              <a:t>Personalizar o remetente e o formato de campo</a:t>
            </a:r>
          </a:p>
        </p:txBody>
      </p:sp>
    </p:spTree>
    <p:extLst>
      <p:ext uri="{BB962C8B-B14F-4D97-AF65-F5344CB8AC3E}">
        <p14:creationId xmlns:p14="http://schemas.microsoft.com/office/powerpoint/2010/main" val="1772919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B790BA-0B4B-4DF4-A88A-0F643797571A}"/>
              </a:ext>
            </a:extLst>
          </p:cNvPr>
          <p:cNvPicPr>
            <a:picLocks noChangeAspect="1"/>
          </p:cNvPicPr>
          <p:nvPr/>
        </p:nvPicPr>
        <p:blipFill>
          <a:blip r:embed="rId3"/>
          <a:stretch>
            <a:fillRect/>
          </a:stretch>
        </p:blipFill>
        <p:spPr>
          <a:xfrm>
            <a:off x="313733" y="948613"/>
            <a:ext cx="7500535" cy="3290476"/>
          </a:xfrm>
          <a:prstGeom prst="rect">
            <a:avLst/>
          </a:prstGeom>
        </p:spPr>
      </p:pic>
      <p:pic>
        <p:nvPicPr>
          <p:cNvPr id="14" name="Picture 13">
            <a:extLst>
              <a:ext uri="{FF2B5EF4-FFF2-40B4-BE49-F238E27FC236}">
                <a16:creationId xmlns:a16="http://schemas.microsoft.com/office/drawing/2014/main" id="{C3BF8B2D-B52D-453D-90FD-09FC05550267}"/>
              </a:ext>
            </a:extLst>
          </p:cNvPr>
          <p:cNvPicPr>
            <a:picLocks noChangeAspect="1"/>
          </p:cNvPicPr>
          <p:nvPr/>
        </p:nvPicPr>
        <p:blipFill rotWithShape="1">
          <a:blip r:embed="rId4"/>
          <a:srcRect l="87998" t="21197" r="1445"/>
          <a:stretch/>
        </p:blipFill>
        <p:spPr>
          <a:xfrm>
            <a:off x="7985760" y="1745424"/>
            <a:ext cx="925203" cy="4429720"/>
          </a:xfrm>
          <a:prstGeom prst="rect">
            <a:avLst/>
          </a:prstGeom>
        </p:spPr>
      </p:pic>
      <p:sp>
        <p:nvSpPr>
          <p:cNvPr id="13" name="Title 13">
            <a:extLst>
              <a:ext uri="{FF2B5EF4-FFF2-40B4-BE49-F238E27FC236}">
                <a16:creationId xmlns:a16="http://schemas.microsoft.com/office/drawing/2014/main" id="{D7DE6662-DC95-4311-9185-4A270DE53DFC}"/>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pt-BR" altLang="en-US" dirty="0"/>
              <a:t>Ferramentas</a:t>
            </a:r>
            <a:endParaRPr lang="en-US" altLang="en-US" dirty="0"/>
          </a:p>
        </p:txBody>
      </p:sp>
      <p:sp>
        <p:nvSpPr>
          <p:cNvPr id="16" name="Rectangle: Rounded Corners 15">
            <a:extLst>
              <a:ext uri="{FF2B5EF4-FFF2-40B4-BE49-F238E27FC236}">
                <a16:creationId xmlns:a16="http://schemas.microsoft.com/office/drawing/2014/main" id="{81E16BF5-762D-4E0C-A96D-B9EA653FD9E8}"/>
              </a:ext>
            </a:extLst>
          </p:cNvPr>
          <p:cNvSpPr/>
          <p:nvPr/>
        </p:nvSpPr>
        <p:spPr>
          <a:xfrm>
            <a:off x="7985760" y="1601487"/>
            <a:ext cx="925203" cy="4704255"/>
          </a:xfrm>
          <a:prstGeom prst="roundRect">
            <a:avLst>
              <a:gd name="adj" fmla="val 7822"/>
            </a:avLst>
          </a:prstGeom>
          <a:noFill/>
          <a:ln w="38100">
            <a:solidFill>
              <a:srgbClr val="A41C5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8">
            <a:extLst>
              <a:ext uri="{FF2B5EF4-FFF2-40B4-BE49-F238E27FC236}">
                <a16:creationId xmlns:a16="http://schemas.microsoft.com/office/drawing/2014/main" id="{9E30D80F-88AF-43A3-B4CD-5535E893D7BC}"/>
              </a:ext>
            </a:extLst>
          </p:cNvPr>
          <p:cNvSpPr/>
          <p:nvPr/>
        </p:nvSpPr>
        <p:spPr>
          <a:xfrm rot="16200000">
            <a:off x="7616802" y="3162276"/>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Content Placeholder 3">
            <a:extLst>
              <a:ext uri="{FF2B5EF4-FFF2-40B4-BE49-F238E27FC236}">
                <a16:creationId xmlns:a16="http://schemas.microsoft.com/office/drawing/2014/main" id="{2B81CAC4-6D1F-45EB-AF40-7148C420AA3D}"/>
              </a:ext>
            </a:extLst>
          </p:cNvPr>
          <p:cNvSpPr txBox="1">
            <a:spLocks/>
          </p:cNvSpPr>
          <p:nvPr/>
        </p:nvSpPr>
        <p:spPr bwMode="auto">
          <a:xfrm>
            <a:off x="214588" y="4282582"/>
            <a:ext cx="7599680" cy="20231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2000" b="0" i="0" u="none" strike="noStrike" kern="1200" cap="none" spc="0" normalizeH="0" baseline="0" noProof="0" dirty="0">
                <a:ln>
                  <a:noFill/>
                </a:ln>
                <a:solidFill>
                  <a:sysClr val="windowText" lastClr="000000"/>
                </a:solidFill>
                <a:effectLst/>
                <a:uLnTx/>
                <a:uFillTx/>
                <a:latin typeface="Calibri"/>
                <a:ea typeface="+mn-ea"/>
                <a:cs typeface="+mn-cs"/>
              </a:rPr>
              <a:t>A ferramenta </a:t>
            </a:r>
            <a:r>
              <a:rPr kumimoji="0" lang="pt-BR" altLang="en-US" sz="2000" b="1" i="0" u="none" strike="noStrike" kern="1200" cap="none" spc="0" normalizeH="0" baseline="0" noProof="0" dirty="0">
                <a:ln>
                  <a:noFill/>
                </a:ln>
                <a:solidFill>
                  <a:sysClr val="windowText" lastClr="000000"/>
                </a:solidFill>
                <a:effectLst/>
                <a:uLnTx/>
                <a:uFillTx/>
                <a:latin typeface="Calibri"/>
                <a:ea typeface="+mn-ea"/>
                <a:cs typeface="+mn-cs"/>
              </a:rPr>
              <a:t>Salvar </a:t>
            </a:r>
            <a:r>
              <a:rPr kumimoji="0" lang="pt-BR" altLang="en-US" sz="2000" b="0" i="0" u="none" strike="noStrike" kern="1200" cap="none" spc="0" normalizeH="0" baseline="0" noProof="0" dirty="0">
                <a:ln>
                  <a:noFill/>
                </a:ln>
                <a:solidFill>
                  <a:sysClr val="windowText" lastClr="000000"/>
                </a:solidFill>
                <a:effectLst/>
                <a:uLnTx/>
                <a:uFillTx/>
                <a:latin typeface="Calibri"/>
                <a:ea typeface="+mn-ea"/>
                <a:cs typeface="+mn-cs"/>
              </a:rPr>
              <a:t>permite salvar o registro bibliográfico como um arquivo, no seu celular, tablet ou computador.</a:t>
            </a:r>
          </a:p>
          <a:p>
            <a:pPr marL="742950" marR="0" lvl="1" indent="-2857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1800" b="0" i="0" u="none" strike="noStrike" kern="1200" cap="none" spc="0" normalizeH="0" baseline="0" noProof="0" dirty="0">
                <a:ln>
                  <a:noFill/>
                </a:ln>
                <a:solidFill>
                  <a:sysClr val="windowText" lastClr="000000"/>
                </a:solidFill>
                <a:effectLst/>
                <a:uLnTx/>
                <a:uFillTx/>
                <a:latin typeface="Calibri"/>
                <a:ea typeface="+mn-ea"/>
                <a:cs typeface="+mn-cs"/>
              </a:rPr>
              <a:t>No formato apresentado</a:t>
            </a:r>
          </a:p>
          <a:p>
            <a:pPr lvl="1" eaLnBrk="1" hangingPunct="1">
              <a:defRPr/>
            </a:pPr>
            <a:r>
              <a:rPr lang="pt-BR" altLang="en-US" sz="1800" dirty="0">
                <a:solidFill>
                  <a:sysClr val="windowText" lastClr="000000"/>
                </a:solidFill>
                <a:latin typeface="Calibri"/>
              </a:rPr>
              <a:t>No formato de campo personalizado (escolher campos)</a:t>
            </a:r>
          </a:p>
          <a:p>
            <a:pPr marL="742950" marR="0" lvl="1" indent="-2857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pt-BR" altLang="en-US" sz="1800" b="0" i="0" u="none" strike="noStrike" kern="1200" cap="none" spc="0" normalizeH="0" baseline="0" noProof="0" dirty="0">
                <a:ln>
                  <a:noFill/>
                </a:ln>
                <a:solidFill>
                  <a:sysClr val="windowText" lastClr="000000"/>
                </a:solidFill>
                <a:effectLst/>
                <a:uLnTx/>
                <a:uFillTx/>
                <a:latin typeface="Calibri"/>
                <a:ea typeface="+mn-ea"/>
                <a:cs typeface="+mn-cs"/>
              </a:rPr>
              <a:t>Nos seguintes formatos de citação:</a:t>
            </a:r>
          </a:p>
          <a:p>
            <a:pPr lvl="2" eaLnBrk="1" hangingPunct="1">
              <a:defRPr/>
            </a:pPr>
            <a:r>
              <a:rPr lang="pt-BR" altLang="en-US" sz="1600" dirty="0">
                <a:solidFill>
                  <a:sysClr val="windowText" lastClr="000000"/>
                </a:solidFill>
                <a:latin typeface="Calibri"/>
              </a:rPr>
              <a:t>ABNT, AMA, APA, Chicago, Harvard, MLA ou Vancouver</a:t>
            </a:r>
          </a:p>
        </p:txBody>
      </p:sp>
    </p:spTree>
    <p:extLst>
      <p:ext uri="{BB962C8B-B14F-4D97-AF65-F5344CB8AC3E}">
        <p14:creationId xmlns:p14="http://schemas.microsoft.com/office/powerpoint/2010/main" val="37545555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624FB9F-D317-4047-8E4E-11DC57FD7BC1}"/>
              </a:ext>
            </a:extLst>
          </p:cNvPr>
          <p:cNvPicPr>
            <a:picLocks noChangeAspect="1"/>
          </p:cNvPicPr>
          <p:nvPr/>
        </p:nvPicPr>
        <p:blipFill>
          <a:blip r:embed="rId3"/>
          <a:stretch>
            <a:fillRect/>
          </a:stretch>
        </p:blipFill>
        <p:spPr>
          <a:xfrm>
            <a:off x="313733" y="948612"/>
            <a:ext cx="7584398" cy="3741039"/>
          </a:xfrm>
          <a:prstGeom prst="rect">
            <a:avLst/>
          </a:prstGeom>
        </p:spPr>
      </p:pic>
      <p:pic>
        <p:nvPicPr>
          <p:cNvPr id="14" name="Picture 13">
            <a:extLst>
              <a:ext uri="{FF2B5EF4-FFF2-40B4-BE49-F238E27FC236}">
                <a16:creationId xmlns:a16="http://schemas.microsoft.com/office/drawing/2014/main" id="{C3BF8B2D-B52D-453D-90FD-09FC05550267}"/>
              </a:ext>
            </a:extLst>
          </p:cNvPr>
          <p:cNvPicPr>
            <a:picLocks noChangeAspect="1"/>
          </p:cNvPicPr>
          <p:nvPr/>
        </p:nvPicPr>
        <p:blipFill rotWithShape="1">
          <a:blip r:embed="rId4"/>
          <a:srcRect l="87998" t="21197" r="1445"/>
          <a:stretch/>
        </p:blipFill>
        <p:spPr>
          <a:xfrm>
            <a:off x="7985760" y="1745424"/>
            <a:ext cx="925203" cy="4429720"/>
          </a:xfrm>
          <a:prstGeom prst="rect">
            <a:avLst/>
          </a:prstGeom>
        </p:spPr>
      </p:pic>
      <p:sp>
        <p:nvSpPr>
          <p:cNvPr id="13" name="Title 13">
            <a:extLst>
              <a:ext uri="{FF2B5EF4-FFF2-40B4-BE49-F238E27FC236}">
                <a16:creationId xmlns:a16="http://schemas.microsoft.com/office/drawing/2014/main" id="{D7DE6662-DC95-4311-9185-4A270DE53DFC}"/>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pt-BR" altLang="en-US" dirty="0"/>
              <a:t>Ferramentas</a:t>
            </a:r>
            <a:endParaRPr lang="en-US" altLang="en-US" dirty="0"/>
          </a:p>
        </p:txBody>
      </p:sp>
      <p:sp>
        <p:nvSpPr>
          <p:cNvPr id="16" name="Rectangle: Rounded Corners 15">
            <a:extLst>
              <a:ext uri="{FF2B5EF4-FFF2-40B4-BE49-F238E27FC236}">
                <a16:creationId xmlns:a16="http://schemas.microsoft.com/office/drawing/2014/main" id="{81E16BF5-762D-4E0C-A96D-B9EA653FD9E8}"/>
              </a:ext>
            </a:extLst>
          </p:cNvPr>
          <p:cNvSpPr/>
          <p:nvPr/>
        </p:nvSpPr>
        <p:spPr>
          <a:xfrm>
            <a:off x="7985760" y="1601487"/>
            <a:ext cx="925203" cy="4704255"/>
          </a:xfrm>
          <a:prstGeom prst="roundRect">
            <a:avLst>
              <a:gd name="adj" fmla="val 7822"/>
            </a:avLst>
          </a:prstGeom>
          <a:noFill/>
          <a:ln w="38100">
            <a:solidFill>
              <a:srgbClr val="A41C5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8">
            <a:extLst>
              <a:ext uri="{FF2B5EF4-FFF2-40B4-BE49-F238E27FC236}">
                <a16:creationId xmlns:a16="http://schemas.microsoft.com/office/drawing/2014/main" id="{9E30D80F-88AF-43A3-B4CD-5535E893D7BC}"/>
              </a:ext>
            </a:extLst>
          </p:cNvPr>
          <p:cNvSpPr/>
          <p:nvPr/>
        </p:nvSpPr>
        <p:spPr>
          <a:xfrm rot="16200000">
            <a:off x="7616802" y="3446756"/>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Content Placeholder 3">
            <a:extLst>
              <a:ext uri="{FF2B5EF4-FFF2-40B4-BE49-F238E27FC236}">
                <a16:creationId xmlns:a16="http://schemas.microsoft.com/office/drawing/2014/main" id="{2B81CAC4-6D1F-45EB-AF40-7148C420AA3D}"/>
              </a:ext>
            </a:extLst>
          </p:cNvPr>
          <p:cNvSpPr txBox="1">
            <a:spLocks/>
          </p:cNvSpPr>
          <p:nvPr/>
        </p:nvSpPr>
        <p:spPr bwMode="auto">
          <a:xfrm>
            <a:off x="1422400" y="4988560"/>
            <a:ext cx="6391868" cy="13171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0" eaLnBrk="1" hangingPunct="1"/>
            <a:r>
              <a:rPr lang="pt-BR" altLang="en-US" sz="2000" dirty="0">
                <a:solidFill>
                  <a:sysClr val="windowText" lastClr="000000"/>
                </a:solidFill>
                <a:latin typeface="Calibri"/>
              </a:rPr>
              <a:t>A ferramenta </a:t>
            </a:r>
            <a:r>
              <a:rPr lang="pt-BR" altLang="en-US" sz="2000" b="1" dirty="0">
                <a:solidFill>
                  <a:sysClr val="windowText" lastClr="000000"/>
                </a:solidFill>
                <a:latin typeface="Calibri"/>
              </a:rPr>
              <a:t>Citar</a:t>
            </a:r>
            <a:r>
              <a:rPr lang="pt-BR" altLang="en-US" sz="2000" dirty="0">
                <a:solidFill>
                  <a:sysClr val="windowText" lastClr="000000"/>
                </a:solidFill>
                <a:latin typeface="Calibri"/>
              </a:rPr>
              <a:t> permite visualizar a referência pronta para o documento. Os padrões disponíveis são:</a:t>
            </a:r>
            <a:endParaRPr kumimoji="0" lang="pt-BR" altLang="en-US" sz="1800" b="0" i="0" u="none" strike="noStrike" kern="1200" cap="none" spc="0" normalizeH="0" baseline="0" noProof="0" dirty="0">
              <a:ln>
                <a:noFill/>
              </a:ln>
              <a:solidFill>
                <a:sysClr val="windowText" lastClr="000000"/>
              </a:solidFill>
              <a:effectLst/>
              <a:uLnTx/>
              <a:uFillTx/>
              <a:latin typeface="Calibri"/>
              <a:ea typeface="+mn-ea"/>
              <a:cs typeface="+mn-cs"/>
            </a:endParaRPr>
          </a:p>
          <a:p>
            <a:pPr lvl="2" eaLnBrk="1" hangingPunct="1">
              <a:defRPr/>
            </a:pPr>
            <a:r>
              <a:rPr lang="pt-BR" altLang="en-US" sz="1600" dirty="0">
                <a:solidFill>
                  <a:sysClr val="windowText" lastClr="000000"/>
                </a:solidFill>
                <a:latin typeface="Calibri"/>
              </a:rPr>
              <a:t>ABNT, AMA, APA, Chicago, Harvard, MLA ou Vancouver</a:t>
            </a:r>
          </a:p>
        </p:txBody>
      </p:sp>
    </p:spTree>
    <p:extLst>
      <p:ext uri="{BB962C8B-B14F-4D97-AF65-F5344CB8AC3E}">
        <p14:creationId xmlns:p14="http://schemas.microsoft.com/office/powerpoint/2010/main" val="3273667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41B4D4-A033-4C82-8C62-2DEA3B2097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 y="1289457"/>
            <a:ext cx="7593072" cy="5321461"/>
          </a:xfrm>
          <a:prstGeom prst="rect">
            <a:avLst/>
          </a:prstGeom>
          <a:ln>
            <a:noFill/>
          </a:ln>
          <a:effectLst>
            <a:outerShdw blurRad="292100" dist="139700" dir="2700000" algn="tl" rotWithShape="0">
              <a:srgbClr val="333333">
                <a:alpha val="65000"/>
              </a:srgbClr>
            </a:outerShdw>
          </a:effectLst>
        </p:spPr>
      </p:pic>
      <p:sp>
        <p:nvSpPr>
          <p:cNvPr id="15363" name="Title 13"/>
          <p:cNvSpPr>
            <a:spLocks noGrp="1"/>
          </p:cNvSpPr>
          <p:nvPr>
            <p:ph type="title"/>
          </p:nvPr>
        </p:nvSpPr>
        <p:spPr/>
        <p:txBody>
          <a:bodyPr/>
          <a:lstStyle/>
          <a:p>
            <a:pPr eaLnBrk="1" hangingPunct="1"/>
            <a:r>
              <a:rPr lang="pt-BR" dirty="0"/>
              <a:t>Como acessar as bases de dados da EBSCO</a:t>
            </a:r>
            <a:endParaRPr lang="en-US" altLang="en-US" sz="4000" b="1" dirty="0">
              <a:solidFill>
                <a:srgbClr val="1FA64A"/>
              </a:solidFill>
              <a:latin typeface="Calibri" panose="020F0502020204030204" pitchFamily="34" charset="0"/>
              <a:cs typeface="Calibri" panose="020F0502020204030204" pitchFamily="34" charset="0"/>
            </a:endParaRPr>
          </a:p>
        </p:txBody>
      </p:sp>
      <p:sp>
        <p:nvSpPr>
          <p:cNvPr id="7" name="Arrow: Pentagon 6">
            <a:extLst>
              <a:ext uri="{FF2B5EF4-FFF2-40B4-BE49-F238E27FC236}">
                <a16:creationId xmlns:a16="http://schemas.microsoft.com/office/drawing/2014/main" id="{AE27720D-B6A8-48C1-B858-B0F5827641FD}"/>
              </a:ext>
            </a:extLst>
          </p:cNvPr>
          <p:cNvSpPr/>
          <p:nvPr/>
        </p:nvSpPr>
        <p:spPr bwMode="auto">
          <a:xfrm>
            <a:off x="4761952" y="5896415"/>
            <a:ext cx="2161309" cy="420255"/>
          </a:xfrm>
          <a:prstGeom prst="homePlate">
            <a:avLst/>
          </a:prstGeom>
          <a:solidFill>
            <a:srgbClr val="FF0000"/>
          </a:solid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pt-BR" sz="2800" i="0" u="none" strike="noStrike" cap="none" normalizeH="0" baseline="-25000" dirty="0">
                <a:ln>
                  <a:noFill/>
                </a:ln>
                <a:solidFill>
                  <a:schemeClr val="bg1"/>
                </a:solidFill>
                <a:effectLst/>
                <a:latin typeface="Calibri" panose="020F0502020204030204" pitchFamily="34" charset="0"/>
                <a:cs typeface="Calibri" panose="020F0502020204030204" pitchFamily="34" charset="0"/>
              </a:rPr>
              <a:t>1. Clique em </a:t>
            </a:r>
            <a:r>
              <a:rPr kumimoji="0" lang="pt-BR" sz="2800" b="1" i="0" u="none" strike="noStrike" cap="none" normalizeH="0" baseline="-25000" dirty="0">
                <a:ln>
                  <a:noFill/>
                </a:ln>
                <a:solidFill>
                  <a:schemeClr val="bg1"/>
                </a:solidFill>
                <a:effectLst/>
                <a:latin typeface="Calibri" panose="020F0502020204030204" pitchFamily="34" charset="0"/>
                <a:cs typeface="Calibri" panose="020F0502020204030204" pitchFamily="34" charset="0"/>
              </a:rPr>
              <a:t>Base</a:t>
            </a:r>
            <a:endParaRPr kumimoji="0" lang="en-US" sz="2800" b="1" i="0" u="none" strike="noStrike" cap="none" normalizeH="0" baseline="-25000" dirty="0">
              <a:ln>
                <a:noFill/>
              </a:ln>
              <a:solidFill>
                <a:schemeClr val="bg1"/>
              </a:solidFill>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D3FBA375-2770-4F36-8B59-6706B5023F71}"/>
              </a:ext>
            </a:extLst>
          </p:cNvPr>
          <p:cNvSpPr/>
          <p:nvPr/>
        </p:nvSpPr>
        <p:spPr>
          <a:xfrm>
            <a:off x="2715491" y="3121891"/>
            <a:ext cx="5532582" cy="3380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pt-BR" sz="1200" dirty="0">
                <a:solidFill>
                  <a:schemeClr val="tx1"/>
                </a:solidFill>
                <a:latin typeface="Arial" panose="020B0604020202020204" pitchFamily="34" charset="0"/>
                <a:cs typeface="Arial" panose="020B0604020202020204" pitchFamily="34" charset="0"/>
              </a:rPr>
              <a:t>Buscar base (Resultado da busca)</a:t>
            </a:r>
          </a:p>
          <a:p>
            <a:r>
              <a:rPr lang="pt-BR" sz="1200" dirty="0">
                <a:solidFill>
                  <a:schemeClr val="tx1"/>
                </a:solidFill>
                <a:latin typeface="Arial" panose="020B0604020202020204" pitchFamily="34" charset="0"/>
                <a:cs typeface="Arial" panose="020B0604020202020204" pitchFamily="34" charset="0"/>
              </a:rPr>
              <a:t>Você buscou por "</a:t>
            </a:r>
            <a:r>
              <a:rPr lang="pt-BR" sz="1200" b="1" dirty="0">
                <a:solidFill>
                  <a:schemeClr val="tx1"/>
                </a:solidFill>
                <a:latin typeface="Arial" panose="020B0604020202020204" pitchFamily="34" charset="0"/>
                <a:cs typeface="Arial" panose="020B0604020202020204" pitchFamily="34" charset="0"/>
              </a:rPr>
              <a:t>EBSCO</a:t>
            </a:r>
            <a:r>
              <a:rPr lang="pt-BR" sz="1200" dirty="0">
                <a:solidFill>
                  <a:schemeClr val="tx1"/>
                </a:solidFill>
                <a:latin typeface="Arial" panose="020B0604020202020204" pitchFamily="34" charset="0"/>
                <a:cs typeface="Arial" panose="020B0604020202020204" pitchFamily="34" charset="0"/>
              </a:rPr>
              <a:t>“</a:t>
            </a:r>
          </a:p>
          <a:p>
            <a:endParaRPr lang="en-US" sz="1200" dirty="0">
              <a:solidFill>
                <a:schemeClr val="tx1"/>
              </a:solidFill>
              <a:latin typeface="Calibri" panose="020F0502020204030204" pitchFamily="34" charset="0"/>
              <a:cs typeface="Calibri" panose="020F0502020204030204" pitchFamily="34" charset="0"/>
            </a:endParaRPr>
          </a:p>
          <a:p>
            <a:endParaRPr lang="en-US" sz="1200" dirty="0">
              <a:solidFill>
                <a:schemeClr val="tx1"/>
              </a:solidFill>
              <a:latin typeface="Calibri" panose="020F0502020204030204" pitchFamily="34" charset="0"/>
              <a:cs typeface="Calibri" panose="020F0502020204030204" pitchFamily="34" charset="0"/>
            </a:endParaRPr>
          </a:p>
        </p:txBody>
      </p:sp>
      <p:graphicFrame>
        <p:nvGraphicFramePr>
          <p:cNvPr id="8" name="Table 7">
            <a:extLst>
              <a:ext uri="{FF2B5EF4-FFF2-40B4-BE49-F238E27FC236}">
                <a16:creationId xmlns:a16="http://schemas.microsoft.com/office/drawing/2014/main" id="{6F84FCDF-70B2-476C-9A0F-38839DA72954}"/>
              </a:ext>
            </a:extLst>
          </p:cNvPr>
          <p:cNvGraphicFramePr>
            <a:graphicFrameLocks noGrp="1"/>
          </p:cNvGraphicFramePr>
          <p:nvPr>
            <p:extLst>
              <p:ext uri="{D42A27DB-BD31-4B8C-83A1-F6EECF244321}">
                <p14:modId xmlns:p14="http://schemas.microsoft.com/office/powerpoint/2010/main" val="1711563150"/>
              </p:ext>
            </p:extLst>
          </p:nvPr>
        </p:nvGraphicFramePr>
        <p:xfrm>
          <a:off x="2923309" y="3620655"/>
          <a:ext cx="5241635" cy="2687782"/>
        </p:xfrm>
        <a:graphic>
          <a:graphicData uri="http://schemas.openxmlformats.org/drawingml/2006/table">
            <a:tbl>
              <a:tblPr>
                <a:tableStyleId>{5C22544A-7EE6-4342-B048-85BDC9FD1C3A}</a:tableStyleId>
              </a:tblPr>
              <a:tblGrid>
                <a:gridCol w="3850051">
                  <a:extLst>
                    <a:ext uri="{9D8B030D-6E8A-4147-A177-3AD203B41FA5}">
                      <a16:colId xmlns:a16="http://schemas.microsoft.com/office/drawing/2014/main" val="1244861444"/>
                    </a:ext>
                  </a:extLst>
                </a:gridCol>
                <a:gridCol w="989571">
                  <a:extLst>
                    <a:ext uri="{9D8B030D-6E8A-4147-A177-3AD203B41FA5}">
                      <a16:colId xmlns:a16="http://schemas.microsoft.com/office/drawing/2014/main" val="3315271736"/>
                    </a:ext>
                  </a:extLst>
                </a:gridCol>
                <a:gridCol w="402013">
                  <a:extLst>
                    <a:ext uri="{9D8B030D-6E8A-4147-A177-3AD203B41FA5}">
                      <a16:colId xmlns:a16="http://schemas.microsoft.com/office/drawing/2014/main" val="1908632193"/>
                    </a:ext>
                  </a:extLst>
                </a:gridCol>
              </a:tblGrid>
              <a:tr h="310342">
                <a:tc>
                  <a:txBody>
                    <a:bodyPr/>
                    <a:lstStyle/>
                    <a:p>
                      <a:pPr algn="l" fontAlgn="ctr"/>
                      <a:r>
                        <a:rPr lang="en-US" sz="800" b="1" u="none" strike="noStrike" dirty="0">
                          <a:effectLst/>
                          <a:latin typeface="Arial" panose="020B0604020202020204" pitchFamily="34" charset="0"/>
                          <a:cs typeface="Arial" panose="020B0604020202020204" pitchFamily="34" charset="0"/>
                        </a:rPr>
                        <a:t>Nome da base</a:t>
                      </a:r>
                      <a:endParaRPr lang="en-US" sz="800" b="1" i="0" u="none" strike="noStrike" dirty="0">
                        <a:solidFill>
                          <a:srgbClr val="332A1B"/>
                        </a:solidFill>
                        <a:effectLst/>
                        <a:latin typeface="Arial" panose="020B0604020202020204" pitchFamily="34" charset="0"/>
                        <a:cs typeface="Arial" panose="020B0604020202020204" pitchFamily="34" charset="0"/>
                      </a:endParaRPr>
                    </a:p>
                  </a:txBody>
                  <a:tcPr marL="0" marR="0" marT="0" marB="0" anchor="ctr">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ctr"/>
                      <a:r>
                        <a:rPr lang="en-US" sz="800" b="1" u="none" strike="noStrike" dirty="0" err="1">
                          <a:effectLst/>
                          <a:latin typeface="Arial" panose="020B0604020202020204" pitchFamily="34" charset="0"/>
                          <a:cs typeface="Arial" panose="020B0604020202020204" pitchFamily="34" charset="0"/>
                        </a:rPr>
                        <a:t>Tipo</a:t>
                      </a:r>
                      <a:endParaRPr lang="en-US" sz="800" b="1" i="0" u="none" strike="noStrike" dirty="0">
                        <a:solidFill>
                          <a:srgbClr val="332A1B"/>
                        </a:solidFill>
                        <a:effectLst/>
                        <a:latin typeface="Arial" panose="020B0604020202020204" pitchFamily="34" charset="0"/>
                        <a:cs typeface="Arial" panose="020B0604020202020204" pitchFamily="34" charset="0"/>
                      </a:endParaRPr>
                    </a:p>
                  </a:txBody>
                  <a:tcPr marL="0" marR="0" marT="0" marB="0" anchor="ctr">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ctr"/>
                      <a:r>
                        <a:rPr lang="en-US" sz="800" b="1" u="none" strike="noStrike" dirty="0" err="1">
                          <a:effectLst/>
                          <a:latin typeface="Arial" panose="020B0604020202020204" pitchFamily="34" charset="0"/>
                          <a:cs typeface="Arial" panose="020B0604020202020204" pitchFamily="34" charset="0"/>
                        </a:rPr>
                        <a:t>Ações</a:t>
                      </a:r>
                      <a:endParaRPr lang="en-US" sz="800" b="1" i="0" u="none" strike="noStrike" dirty="0">
                        <a:solidFill>
                          <a:srgbClr val="332A1B"/>
                        </a:solidFill>
                        <a:effectLst/>
                        <a:latin typeface="Arial" panose="020B0604020202020204" pitchFamily="34" charset="0"/>
                        <a:cs typeface="Arial" panose="020B0604020202020204" pitchFamily="34" charset="0"/>
                      </a:endParaRPr>
                    </a:p>
                  </a:txBody>
                  <a:tcPr marL="0" marR="0" marT="0" marB="0" anchor="ctr">
                    <a:lnB w="1270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8244180"/>
                  </a:ext>
                </a:extLst>
              </a:tr>
              <a:tr h="182880">
                <a:tc>
                  <a:txBody>
                    <a:bodyPr/>
                    <a:lstStyle/>
                    <a:p>
                      <a:pPr algn="l" fontAlgn="b"/>
                      <a:r>
                        <a:rPr lang="en-US" sz="900" u="none" strike="noStrike" dirty="0">
                          <a:solidFill>
                            <a:srgbClr val="3333FF"/>
                          </a:solidFill>
                          <a:effectLst/>
                          <a:latin typeface="Arial" panose="020B0604020202020204" pitchFamily="34" charset="0"/>
                          <a:cs typeface="Arial" panose="020B0604020202020204" pitchFamily="34" charset="0"/>
                        </a:rPr>
                        <a:t>Academic Search Premier</a:t>
                      </a:r>
                      <a:endParaRPr lang="en-US" sz="900" b="0" i="0" u="none" strike="noStrike" dirty="0">
                        <a:solidFill>
                          <a:srgbClr val="3333FF"/>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r>
                        <a:rPr lang="en-US" sz="800" u="none" strike="noStrike" dirty="0" err="1">
                          <a:effectLst/>
                          <a:latin typeface="Arial" panose="020B0604020202020204" pitchFamily="34" charset="0"/>
                          <a:cs typeface="Arial" panose="020B0604020202020204" pitchFamily="34" charset="0"/>
                        </a:rPr>
                        <a:t>Textos</a:t>
                      </a:r>
                      <a:r>
                        <a:rPr lang="en-US" sz="800" u="none" strike="noStrike" dirty="0">
                          <a:effectLst/>
                          <a:latin typeface="Arial" panose="020B0604020202020204" pitchFamily="34" charset="0"/>
                          <a:cs typeface="Arial" panose="020B0604020202020204" pitchFamily="34" charset="0"/>
                        </a:rPr>
                        <a:t> </a:t>
                      </a:r>
                      <a:r>
                        <a:rPr lang="en-US" sz="800" u="none" strike="noStrike" dirty="0" err="1">
                          <a:effectLst/>
                          <a:latin typeface="Arial" panose="020B0604020202020204" pitchFamily="34" charset="0"/>
                          <a:cs typeface="Arial" panose="020B0604020202020204" pitchFamily="34" charset="0"/>
                        </a:rPr>
                        <a:t>Completos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T w="12700" cap="flat" cmpd="sng" algn="ctr">
                      <a:solidFill>
                        <a:schemeClr val="bg2">
                          <a:lumMod val="90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3411718496"/>
                  </a:ext>
                </a:extLst>
              </a:tr>
              <a:tr h="182880">
                <a:tc>
                  <a:txBody>
                    <a:bodyPr/>
                    <a:lstStyle/>
                    <a:p>
                      <a:pPr algn="l" fontAlgn="b"/>
                      <a:r>
                        <a:rPr lang="en-US" sz="900" u="none" strike="noStrike" dirty="0">
                          <a:solidFill>
                            <a:srgbClr val="3333FF"/>
                          </a:solidFill>
                          <a:effectLst/>
                          <a:latin typeface="Arial" panose="020B0604020202020204" pitchFamily="34" charset="0"/>
                          <a:cs typeface="Arial" panose="020B0604020202020204" pitchFamily="34" charset="0"/>
                        </a:rPr>
                        <a:t>CINHAL with Full Text</a:t>
                      </a:r>
                      <a:endParaRPr lang="en-US" sz="900" b="0" i="0" u="none" strike="noStrike" dirty="0">
                        <a:solidFill>
                          <a:srgbClr val="3333FF"/>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r>
                        <a:rPr lang="en-US" sz="800" u="none" strike="noStrike" dirty="0" err="1">
                          <a:effectLst/>
                          <a:latin typeface="Arial" panose="020B0604020202020204" pitchFamily="34" charset="0"/>
                          <a:cs typeface="Arial" panose="020B0604020202020204" pitchFamily="34" charset="0"/>
                        </a:rPr>
                        <a:t>Textos</a:t>
                      </a:r>
                      <a:r>
                        <a:rPr lang="en-US" sz="800" u="none" strike="noStrike" dirty="0">
                          <a:effectLst/>
                          <a:latin typeface="Arial" panose="020B0604020202020204" pitchFamily="34" charset="0"/>
                          <a:cs typeface="Arial" panose="020B0604020202020204" pitchFamily="34" charset="0"/>
                        </a:rPr>
                        <a:t> </a:t>
                      </a:r>
                      <a:r>
                        <a:rPr lang="en-US" sz="800" u="none" strike="noStrike" dirty="0" err="1">
                          <a:effectLst/>
                          <a:latin typeface="Arial" panose="020B0604020202020204" pitchFamily="34" charset="0"/>
                          <a:cs typeface="Arial" panose="020B0604020202020204" pitchFamily="34" charset="0"/>
                        </a:rPr>
                        <a:t>Completos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2418666500"/>
                  </a:ext>
                </a:extLst>
              </a:tr>
              <a:tr h="182880">
                <a:tc>
                  <a:txBody>
                    <a:bodyPr/>
                    <a:lstStyle/>
                    <a:p>
                      <a:pPr algn="l" fontAlgn="b"/>
                      <a:r>
                        <a:rPr lang="en-US" sz="900" u="none" strike="noStrike" dirty="0" err="1">
                          <a:solidFill>
                            <a:srgbClr val="3333FF"/>
                          </a:solidFill>
                          <a:effectLst/>
                          <a:latin typeface="Arial" panose="020B0604020202020204" pitchFamily="34" charset="0"/>
                          <a:cs typeface="Arial" panose="020B0604020202020204" pitchFamily="34" charset="0"/>
                        </a:rPr>
                        <a:t>Dentristry</a:t>
                      </a:r>
                      <a:r>
                        <a:rPr lang="en-US" sz="900" u="none" strike="noStrike" dirty="0">
                          <a:solidFill>
                            <a:srgbClr val="3333FF"/>
                          </a:solidFill>
                          <a:effectLst/>
                          <a:latin typeface="Arial" panose="020B0604020202020204" pitchFamily="34" charset="0"/>
                          <a:cs typeface="Arial" panose="020B0604020202020204" pitchFamily="34" charset="0"/>
                        </a:rPr>
                        <a:t> &amp; Oral Sciences Source</a:t>
                      </a:r>
                      <a:endParaRPr lang="en-US" sz="900" b="0" i="0" u="none" strike="noStrike" dirty="0">
                        <a:solidFill>
                          <a:srgbClr val="3333FF"/>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r>
                        <a:rPr lang="en-US" sz="800" u="none" strike="noStrike" dirty="0" err="1">
                          <a:effectLst/>
                          <a:latin typeface="Arial" panose="020B0604020202020204" pitchFamily="34" charset="0"/>
                          <a:cs typeface="Arial" panose="020B0604020202020204" pitchFamily="34" charset="0"/>
                        </a:rPr>
                        <a:t>Textos</a:t>
                      </a:r>
                      <a:r>
                        <a:rPr lang="en-US" sz="800" u="none" strike="noStrike" dirty="0">
                          <a:effectLst/>
                          <a:latin typeface="Arial" panose="020B0604020202020204" pitchFamily="34" charset="0"/>
                          <a:cs typeface="Arial" panose="020B0604020202020204" pitchFamily="34" charset="0"/>
                        </a:rPr>
                        <a:t> </a:t>
                      </a:r>
                      <a:r>
                        <a:rPr lang="en-US" sz="800" u="none" strike="noStrike" dirty="0" err="1">
                          <a:effectLst/>
                          <a:latin typeface="Arial" panose="020B0604020202020204" pitchFamily="34" charset="0"/>
                          <a:cs typeface="Arial" panose="020B0604020202020204" pitchFamily="34" charset="0"/>
                        </a:rPr>
                        <a:t>Completos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2868629333"/>
                  </a:ext>
                </a:extLst>
              </a:tr>
              <a:tr h="182880">
                <a:tc>
                  <a:txBody>
                    <a:bodyPr/>
                    <a:lstStyle/>
                    <a:p>
                      <a:pPr algn="l" fontAlgn="b"/>
                      <a:r>
                        <a:rPr lang="en-US" sz="900" u="none" strike="noStrike" dirty="0">
                          <a:solidFill>
                            <a:srgbClr val="3333FF"/>
                          </a:solidFill>
                          <a:effectLst/>
                          <a:latin typeface="Arial" panose="020B0604020202020204" pitchFamily="34" charset="0"/>
                          <a:cs typeface="Arial" panose="020B0604020202020204" pitchFamily="34" charset="0"/>
                        </a:rPr>
                        <a:t>Information Science &amp; Technology Abstracts (ISTA)</a:t>
                      </a:r>
                      <a:endParaRPr lang="en-US" sz="900" b="0" i="0" u="none" strike="noStrike" dirty="0">
                        <a:solidFill>
                          <a:srgbClr val="3333FF"/>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r>
                        <a:rPr lang="en-US" sz="800" u="none" strike="noStrike" dirty="0" err="1">
                          <a:effectLst/>
                          <a:latin typeface="Arial" panose="020B0604020202020204" pitchFamily="34" charset="0"/>
                          <a:cs typeface="Arial" panose="020B0604020202020204" pitchFamily="34" charset="0"/>
                        </a:rPr>
                        <a:t>Textos</a:t>
                      </a:r>
                      <a:r>
                        <a:rPr lang="en-US" sz="800" u="none" strike="noStrike" dirty="0">
                          <a:effectLst/>
                          <a:latin typeface="Arial" panose="020B0604020202020204" pitchFamily="34" charset="0"/>
                          <a:cs typeface="Arial" panose="020B0604020202020204" pitchFamily="34" charset="0"/>
                        </a:rPr>
                        <a:t> </a:t>
                      </a:r>
                      <a:r>
                        <a:rPr lang="en-US" sz="800" u="none" strike="noStrike" dirty="0" err="1">
                          <a:effectLst/>
                          <a:latin typeface="Arial" panose="020B0604020202020204" pitchFamily="34" charset="0"/>
                          <a:cs typeface="Arial" panose="020B0604020202020204" pitchFamily="34" charset="0"/>
                        </a:rPr>
                        <a:t>Completos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3124885808"/>
                  </a:ext>
                </a:extLst>
              </a:tr>
              <a:tr h="182880">
                <a:tc>
                  <a:txBody>
                    <a:bodyPr/>
                    <a:lstStyle/>
                    <a:p>
                      <a:pPr algn="l" fontAlgn="b"/>
                      <a:r>
                        <a:rPr lang="en-US" sz="900" u="none" strike="noStrike" dirty="0">
                          <a:solidFill>
                            <a:srgbClr val="3333FF"/>
                          </a:solidFill>
                          <a:effectLst/>
                          <a:latin typeface="Arial" panose="020B0604020202020204" pitchFamily="34" charset="0"/>
                          <a:cs typeface="Arial" panose="020B0604020202020204" pitchFamily="34" charset="0"/>
                        </a:rPr>
                        <a:t>Library, Information Science &amp; Technology Abstracts with Full Text</a:t>
                      </a:r>
                      <a:endParaRPr lang="en-US" sz="900" b="0" i="0" u="none" strike="noStrike" dirty="0">
                        <a:solidFill>
                          <a:srgbClr val="3333FF"/>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r>
                        <a:rPr lang="en-US" sz="800" u="none" strike="noStrike" dirty="0" err="1">
                          <a:effectLst/>
                          <a:latin typeface="Arial" panose="020B0604020202020204" pitchFamily="34" charset="0"/>
                          <a:cs typeface="Arial" panose="020B0604020202020204" pitchFamily="34" charset="0"/>
                        </a:rPr>
                        <a:t>Textos</a:t>
                      </a:r>
                      <a:r>
                        <a:rPr lang="en-US" sz="800" u="none" strike="noStrike" dirty="0">
                          <a:effectLst/>
                          <a:latin typeface="Arial" panose="020B0604020202020204" pitchFamily="34" charset="0"/>
                          <a:cs typeface="Arial" panose="020B0604020202020204" pitchFamily="34" charset="0"/>
                        </a:rPr>
                        <a:t> </a:t>
                      </a:r>
                      <a:r>
                        <a:rPr lang="en-US" sz="800" u="none" strike="noStrike" dirty="0" err="1">
                          <a:effectLst/>
                          <a:latin typeface="Arial" panose="020B0604020202020204" pitchFamily="34" charset="0"/>
                          <a:cs typeface="Arial" panose="020B0604020202020204" pitchFamily="34" charset="0"/>
                        </a:rPr>
                        <a:t>Completos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3585700535"/>
                  </a:ext>
                </a:extLst>
              </a:tr>
              <a:tr h="182880">
                <a:tc>
                  <a:txBody>
                    <a:bodyPr/>
                    <a:lstStyle/>
                    <a:p>
                      <a:pPr algn="l" fontAlgn="b"/>
                      <a:r>
                        <a:rPr lang="en-US" sz="900" u="none" strike="noStrike" dirty="0">
                          <a:solidFill>
                            <a:srgbClr val="3333FF"/>
                          </a:solidFill>
                          <a:effectLst/>
                          <a:latin typeface="Arial" panose="020B0604020202020204" pitchFamily="34" charset="0"/>
                          <a:cs typeface="Arial" panose="020B0604020202020204" pitchFamily="34" charset="0"/>
                        </a:rPr>
                        <a:t>RILM Abstracts of Music Literature</a:t>
                      </a:r>
                      <a:endParaRPr lang="en-US" sz="900" b="0" i="0" u="none" strike="noStrike" dirty="0">
                        <a:solidFill>
                          <a:srgbClr val="3333FF"/>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r>
                        <a:rPr lang="en-US" sz="800" u="none" strike="noStrike" dirty="0" err="1">
                          <a:effectLst/>
                          <a:latin typeface="Arial" panose="020B0604020202020204" pitchFamily="34" charset="0"/>
                          <a:cs typeface="Arial" panose="020B0604020202020204" pitchFamily="34" charset="0"/>
                        </a:rPr>
                        <a:t>Textos</a:t>
                      </a:r>
                      <a:r>
                        <a:rPr lang="en-US" sz="800" u="none" strike="noStrike" dirty="0">
                          <a:effectLst/>
                          <a:latin typeface="Arial" panose="020B0604020202020204" pitchFamily="34" charset="0"/>
                          <a:cs typeface="Arial" panose="020B0604020202020204" pitchFamily="34" charset="0"/>
                        </a:rPr>
                        <a:t> </a:t>
                      </a:r>
                      <a:r>
                        <a:rPr lang="en-US" sz="800" u="none" strike="noStrike" dirty="0" err="1">
                          <a:effectLst/>
                          <a:latin typeface="Arial" panose="020B0604020202020204" pitchFamily="34" charset="0"/>
                          <a:cs typeface="Arial" panose="020B0604020202020204" pitchFamily="34" charset="0"/>
                        </a:rPr>
                        <a:t>Completos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1982582184"/>
                  </a:ext>
                </a:extLst>
              </a:tr>
              <a:tr h="182880">
                <a:tc>
                  <a:txBody>
                    <a:bodyPr/>
                    <a:lstStyle/>
                    <a:p>
                      <a:pPr algn="l" fontAlgn="b"/>
                      <a:r>
                        <a:rPr lang="en-US" sz="900" u="none" strike="noStrike" dirty="0">
                          <a:solidFill>
                            <a:srgbClr val="3333FF"/>
                          </a:solidFill>
                          <a:effectLst/>
                          <a:latin typeface="Arial" panose="020B0604020202020204" pitchFamily="34" charset="0"/>
                          <a:cs typeface="Arial" panose="020B0604020202020204" pitchFamily="34" charset="0"/>
                        </a:rPr>
                        <a:t>RIPM - Retrospective Index to Music Periodicals</a:t>
                      </a:r>
                      <a:endParaRPr lang="en-US" sz="900" b="0" i="0" u="none" strike="noStrike" dirty="0">
                        <a:solidFill>
                          <a:srgbClr val="3333FF"/>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r>
                        <a:rPr lang="en-US" sz="800" u="none" strike="noStrike" dirty="0" err="1">
                          <a:effectLst/>
                          <a:latin typeface="Arial" panose="020B0604020202020204" pitchFamily="34" charset="0"/>
                          <a:cs typeface="Arial" panose="020B0604020202020204" pitchFamily="34" charset="0"/>
                        </a:rPr>
                        <a:t>Textos</a:t>
                      </a:r>
                      <a:r>
                        <a:rPr lang="en-US" sz="800" u="none" strike="noStrike" dirty="0">
                          <a:effectLst/>
                          <a:latin typeface="Arial" panose="020B0604020202020204" pitchFamily="34" charset="0"/>
                          <a:cs typeface="Arial" panose="020B0604020202020204" pitchFamily="34" charset="0"/>
                        </a:rPr>
                        <a:t> </a:t>
                      </a:r>
                      <a:r>
                        <a:rPr lang="en-US" sz="800" u="none" strike="noStrike" dirty="0" err="1">
                          <a:effectLst/>
                          <a:latin typeface="Arial" panose="020B0604020202020204" pitchFamily="34" charset="0"/>
                          <a:cs typeface="Arial" panose="020B0604020202020204" pitchFamily="34" charset="0"/>
                        </a:rPr>
                        <a:t>Completos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3724404310"/>
                  </a:ext>
                </a:extLst>
              </a:tr>
              <a:tr h="182880">
                <a:tc>
                  <a:txBody>
                    <a:bodyPr/>
                    <a:lstStyle/>
                    <a:p>
                      <a:pPr algn="l" fontAlgn="b"/>
                      <a:r>
                        <a:rPr lang="en-US" sz="900" u="none" strike="noStrike" dirty="0" err="1">
                          <a:solidFill>
                            <a:srgbClr val="3333FF"/>
                          </a:solidFill>
                          <a:effectLst/>
                          <a:latin typeface="Arial" panose="020B0604020202020204" pitchFamily="34" charset="0"/>
                          <a:cs typeface="Arial" panose="020B0604020202020204" pitchFamily="34" charset="0"/>
                        </a:rPr>
                        <a:t>SocINDEX</a:t>
                      </a:r>
                      <a:r>
                        <a:rPr lang="en-US" sz="900" u="none" strike="noStrike" dirty="0">
                          <a:solidFill>
                            <a:srgbClr val="3333FF"/>
                          </a:solidFill>
                          <a:effectLst/>
                          <a:latin typeface="Arial" panose="020B0604020202020204" pitchFamily="34" charset="0"/>
                          <a:cs typeface="Arial" panose="020B0604020202020204" pitchFamily="34" charset="0"/>
                        </a:rPr>
                        <a:t> with Full Text</a:t>
                      </a:r>
                      <a:endParaRPr lang="en-US" sz="900" b="0" i="0" u="none" strike="noStrike" dirty="0">
                        <a:solidFill>
                          <a:srgbClr val="3333FF"/>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r>
                        <a:rPr lang="en-US" sz="800" u="none" strike="noStrike" dirty="0" err="1">
                          <a:effectLst/>
                          <a:latin typeface="Arial" panose="020B0604020202020204" pitchFamily="34" charset="0"/>
                          <a:cs typeface="Arial" panose="020B0604020202020204" pitchFamily="34" charset="0"/>
                        </a:rPr>
                        <a:t>Textos</a:t>
                      </a:r>
                      <a:r>
                        <a:rPr lang="en-US" sz="800" u="none" strike="noStrike" dirty="0">
                          <a:effectLst/>
                          <a:latin typeface="Arial" panose="020B0604020202020204" pitchFamily="34" charset="0"/>
                          <a:cs typeface="Arial" panose="020B0604020202020204" pitchFamily="34" charset="0"/>
                        </a:rPr>
                        <a:t> </a:t>
                      </a:r>
                      <a:r>
                        <a:rPr lang="en-US" sz="800" u="none" strike="noStrike" dirty="0" err="1">
                          <a:effectLst/>
                          <a:latin typeface="Arial" panose="020B0604020202020204" pitchFamily="34" charset="0"/>
                          <a:cs typeface="Arial" panose="020B0604020202020204" pitchFamily="34" charset="0"/>
                        </a:rPr>
                        <a:t>Completos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2888318897"/>
                  </a:ext>
                </a:extLst>
              </a:tr>
              <a:tr h="182880">
                <a:tc>
                  <a:txBody>
                    <a:bodyPr/>
                    <a:lstStyle/>
                    <a:p>
                      <a:pPr algn="l" fontAlgn="b"/>
                      <a:r>
                        <a:rPr lang="en-US" sz="900" u="none" strike="noStrike" dirty="0" err="1">
                          <a:solidFill>
                            <a:srgbClr val="3333FF"/>
                          </a:solidFill>
                          <a:effectLst/>
                          <a:latin typeface="Arial" panose="020B0604020202020204" pitchFamily="34" charset="0"/>
                          <a:cs typeface="Arial" panose="020B0604020202020204" pitchFamily="34" charset="0"/>
                        </a:rPr>
                        <a:t>SPORTDiscus</a:t>
                      </a:r>
                      <a:r>
                        <a:rPr lang="en-US" sz="900" u="none" strike="noStrike" dirty="0">
                          <a:solidFill>
                            <a:srgbClr val="3333FF"/>
                          </a:solidFill>
                          <a:effectLst/>
                          <a:latin typeface="Arial" panose="020B0604020202020204" pitchFamily="34" charset="0"/>
                          <a:cs typeface="Arial" panose="020B0604020202020204" pitchFamily="34" charset="0"/>
                        </a:rPr>
                        <a:t> with Full Text</a:t>
                      </a:r>
                      <a:endParaRPr lang="en-US" sz="900" b="0" i="0" u="none" strike="noStrike" dirty="0">
                        <a:solidFill>
                          <a:srgbClr val="3333FF"/>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r>
                        <a:rPr lang="en-US" sz="800" u="none" strike="noStrike" dirty="0" err="1">
                          <a:effectLst/>
                          <a:latin typeface="Arial" panose="020B0604020202020204" pitchFamily="34" charset="0"/>
                          <a:cs typeface="Arial" panose="020B0604020202020204" pitchFamily="34" charset="0"/>
                        </a:rPr>
                        <a:t>Textos</a:t>
                      </a:r>
                      <a:r>
                        <a:rPr lang="en-US" sz="800" u="none" strike="noStrike" dirty="0">
                          <a:effectLst/>
                          <a:latin typeface="Arial" panose="020B0604020202020204" pitchFamily="34" charset="0"/>
                          <a:cs typeface="Arial" panose="020B0604020202020204" pitchFamily="34" charset="0"/>
                        </a:rPr>
                        <a:t> </a:t>
                      </a:r>
                      <a:r>
                        <a:rPr lang="en-US" sz="800" u="none" strike="noStrike" dirty="0" err="1">
                          <a:effectLst/>
                          <a:latin typeface="Arial" panose="020B0604020202020204" pitchFamily="34" charset="0"/>
                          <a:cs typeface="Arial" panose="020B0604020202020204" pitchFamily="34" charset="0"/>
                        </a:rPr>
                        <a:t>Completos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1244984216"/>
                  </a:ext>
                </a:extLst>
              </a:tr>
              <a:tr h="182880">
                <a:tc>
                  <a:txBody>
                    <a:bodyPr/>
                    <a:lstStyle/>
                    <a:p>
                      <a:pPr algn="l" fontAlgn="b"/>
                      <a:r>
                        <a:rPr lang="en-US" sz="900" u="none" strike="noStrike" dirty="0">
                          <a:solidFill>
                            <a:srgbClr val="3333FF"/>
                          </a:solidFill>
                          <a:effectLst/>
                          <a:latin typeface="Arial" panose="020B0604020202020204" pitchFamily="34" charset="0"/>
                          <a:cs typeface="Arial" panose="020B0604020202020204" pitchFamily="34" charset="0"/>
                        </a:rPr>
                        <a:t>Computers &amp; Applied Sciences Complete</a:t>
                      </a:r>
                      <a:endParaRPr lang="en-US" sz="900" b="0" i="0" u="none" strike="noStrike" dirty="0">
                        <a:solidFill>
                          <a:srgbClr val="3333FF"/>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r>
                        <a:rPr lang="en-US" sz="800" u="none" strike="noStrike" dirty="0" err="1">
                          <a:effectLst/>
                          <a:latin typeface="Arial" panose="020B0604020202020204" pitchFamily="34" charset="0"/>
                          <a:cs typeface="Arial" panose="020B0604020202020204" pitchFamily="34" charset="0"/>
                        </a:rPr>
                        <a:t>Textos</a:t>
                      </a:r>
                      <a:r>
                        <a:rPr lang="en-US" sz="800" u="none" strike="noStrike" dirty="0">
                          <a:effectLst/>
                          <a:latin typeface="Arial" panose="020B0604020202020204" pitchFamily="34" charset="0"/>
                          <a:cs typeface="Arial" panose="020B0604020202020204" pitchFamily="34" charset="0"/>
                        </a:rPr>
                        <a:t> </a:t>
                      </a:r>
                      <a:r>
                        <a:rPr lang="en-US" sz="800" u="none" strike="noStrike" dirty="0" err="1">
                          <a:effectLst/>
                          <a:latin typeface="Arial" panose="020B0604020202020204" pitchFamily="34" charset="0"/>
                          <a:cs typeface="Arial" panose="020B0604020202020204" pitchFamily="34" charset="0"/>
                        </a:rPr>
                        <a:t>Completos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3625863867"/>
                  </a:ext>
                </a:extLst>
              </a:tr>
              <a:tr h="182880">
                <a:tc>
                  <a:txBody>
                    <a:bodyPr/>
                    <a:lstStyle/>
                    <a:p>
                      <a:pPr algn="l" fontAlgn="b"/>
                      <a:r>
                        <a:rPr lang="en-US" sz="900" u="none" strike="noStrike" dirty="0">
                          <a:solidFill>
                            <a:srgbClr val="3333FF"/>
                          </a:solidFill>
                          <a:effectLst/>
                          <a:latin typeface="Arial" panose="020B0604020202020204" pitchFamily="34" charset="0"/>
                          <a:cs typeface="Arial" panose="020B0604020202020204" pitchFamily="34" charset="0"/>
                        </a:rPr>
                        <a:t>MEDLINE Complete</a:t>
                      </a:r>
                      <a:endParaRPr lang="en-US" sz="900" b="0" i="0" u="none" strike="noStrike" dirty="0">
                        <a:solidFill>
                          <a:srgbClr val="3333FF"/>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r>
                        <a:rPr lang="en-US" sz="800" u="none" strike="noStrike" dirty="0" err="1">
                          <a:effectLst/>
                          <a:latin typeface="Arial" panose="020B0604020202020204" pitchFamily="34" charset="0"/>
                          <a:cs typeface="Arial" panose="020B0604020202020204" pitchFamily="34" charset="0"/>
                        </a:rPr>
                        <a:t>Textos</a:t>
                      </a:r>
                      <a:r>
                        <a:rPr lang="en-US" sz="800" u="none" strike="noStrike" dirty="0">
                          <a:effectLst/>
                          <a:latin typeface="Arial" panose="020B0604020202020204" pitchFamily="34" charset="0"/>
                          <a:cs typeface="Arial" panose="020B0604020202020204" pitchFamily="34" charset="0"/>
                        </a:rPr>
                        <a:t> </a:t>
                      </a:r>
                      <a:r>
                        <a:rPr lang="en-US" sz="800" u="none" strike="noStrike" dirty="0" err="1">
                          <a:effectLst/>
                          <a:latin typeface="Arial" panose="020B0604020202020204" pitchFamily="34" charset="0"/>
                          <a:cs typeface="Arial" panose="020B0604020202020204" pitchFamily="34" charset="0"/>
                        </a:rPr>
                        <a:t>Completos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1455376047"/>
                  </a:ext>
                </a:extLst>
              </a:tr>
              <a:tr h="182880">
                <a:tc>
                  <a:txBody>
                    <a:bodyPr/>
                    <a:lstStyle/>
                    <a:p>
                      <a:pPr algn="l" fontAlgn="b"/>
                      <a:r>
                        <a:rPr lang="en-US" sz="800" u="none" strike="noStrike" dirty="0">
                          <a:solidFill>
                            <a:srgbClr val="3333FF"/>
                          </a:solidFill>
                          <a:effectLst/>
                          <a:latin typeface="Arial" panose="020B0604020202020204" pitchFamily="34" charset="0"/>
                          <a:cs typeface="Arial" panose="020B0604020202020204" pitchFamily="34" charset="0"/>
                        </a:rPr>
                        <a:t>Food Science &amp; Technology Abstracts Full Text Database (FSTA Full Text)</a:t>
                      </a:r>
                      <a:endParaRPr lang="en-US" sz="800" b="0" i="0" u="none" strike="noStrike" dirty="0">
                        <a:solidFill>
                          <a:srgbClr val="3333FF"/>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r>
                        <a:rPr lang="en-US" sz="800" u="none" strike="noStrike" dirty="0" err="1">
                          <a:effectLst/>
                          <a:latin typeface="Arial" panose="020B0604020202020204" pitchFamily="34" charset="0"/>
                          <a:cs typeface="Arial" panose="020B0604020202020204" pitchFamily="34" charset="0"/>
                        </a:rPr>
                        <a:t>Textos</a:t>
                      </a:r>
                      <a:r>
                        <a:rPr lang="en-US" sz="800" u="none" strike="noStrike" dirty="0">
                          <a:effectLst/>
                          <a:latin typeface="Arial" panose="020B0604020202020204" pitchFamily="34" charset="0"/>
                          <a:cs typeface="Arial" panose="020B0604020202020204" pitchFamily="34" charset="0"/>
                        </a:rPr>
                        <a:t> </a:t>
                      </a:r>
                      <a:r>
                        <a:rPr lang="en-US" sz="800" u="none" strike="noStrike" dirty="0" err="1">
                          <a:effectLst/>
                          <a:latin typeface="Arial" panose="020B0604020202020204" pitchFamily="34" charset="0"/>
                          <a:cs typeface="Arial" panose="020B0604020202020204" pitchFamily="34" charset="0"/>
                        </a:rPr>
                        <a:t>Completos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solidFill>
                  </a:tcP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1182167762"/>
                  </a:ext>
                </a:extLst>
              </a:tr>
              <a:tr h="182880">
                <a:tc>
                  <a:txBody>
                    <a:bodyPr/>
                    <a:lstStyle/>
                    <a:p>
                      <a:pPr algn="l" fontAlgn="b"/>
                      <a:r>
                        <a:rPr lang="en-US" sz="900" u="none" strike="noStrike" dirty="0">
                          <a:solidFill>
                            <a:srgbClr val="3333FF"/>
                          </a:solidFill>
                          <a:effectLst/>
                          <a:latin typeface="Arial" panose="020B0604020202020204" pitchFamily="34" charset="0"/>
                          <a:cs typeface="Arial" panose="020B0604020202020204" pitchFamily="34" charset="0"/>
                        </a:rPr>
                        <a:t>Food Science Source</a:t>
                      </a:r>
                      <a:endParaRPr lang="en-US" sz="900" b="0" i="0" u="none" strike="noStrike" dirty="0">
                        <a:solidFill>
                          <a:srgbClr val="3333FF"/>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solidFill>
                      <a:schemeClr val="bg1"/>
                    </a:solidFill>
                  </a:tcPr>
                </a:tc>
                <a:tc>
                  <a:txBody>
                    <a:bodyPr/>
                    <a:lstStyle/>
                    <a:p>
                      <a:pPr algn="l" fontAlgn="b"/>
                      <a:r>
                        <a:rPr lang="en-US" sz="800" u="none" strike="noStrike" dirty="0" err="1">
                          <a:effectLst/>
                          <a:latin typeface="Arial" panose="020B0604020202020204" pitchFamily="34" charset="0"/>
                          <a:cs typeface="Arial" panose="020B0604020202020204" pitchFamily="34" charset="0"/>
                        </a:rPr>
                        <a:t>Textos</a:t>
                      </a:r>
                      <a:r>
                        <a:rPr lang="en-US" sz="800" u="none" strike="noStrike" dirty="0">
                          <a:effectLst/>
                          <a:latin typeface="Arial" panose="020B0604020202020204" pitchFamily="34" charset="0"/>
                          <a:cs typeface="Arial" panose="020B0604020202020204" pitchFamily="34" charset="0"/>
                        </a:rPr>
                        <a:t> </a:t>
                      </a:r>
                      <a:r>
                        <a:rPr lang="en-US" sz="800" u="none" strike="noStrike" dirty="0" err="1">
                          <a:effectLst/>
                          <a:latin typeface="Arial" panose="020B0604020202020204" pitchFamily="34" charset="0"/>
                          <a:cs typeface="Arial" panose="020B0604020202020204" pitchFamily="34" charset="0"/>
                        </a:rPr>
                        <a:t>Completos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bg2">
                          <a:lumMod val="90000"/>
                        </a:schemeClr>
                      </a:solidFill>
                      <a:prstDash val="solid"/>
                      <a:round/>
                      <a:headEnd type="none" w="med" len="med"/>
                      <a:tailEnd type="none" w="med" len="med"/>
                    </a:lnT>
                    <a:solidFill>
                      <a:schemeClr val="bg1"/>
                    </a:solidFill>
                  </a:tcP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862886406"/>
                  </a:ext>
                </a:extLst>
              </a:tr>
            </a:tbl>
          </a:graphicData>
        </a:graphic>
      </p:graphicFrame>
      <p:pic>
        <p:nvPicPr>
          <p:cNvPr id="68" name="Picture 52" descr="Informação: Educational Resources Information Center - ERIC">
            <a:hlinkClick r:id="rId4"/>
            <a:extLst>
              <a:ext uri="{FF2B5EF4-FFF2-40B4-BE49-F238E27FC236}">
                <a16:creationId xmlns:a16="http://schemas.microsoft.com/office/drawing/2014/main" id="{1D3D8CD5-7B7B-4BA0-A010-9B71F1A010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1866" y="6172670"/>
            <a:ext cx="150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52" descr="Informação: Educational Resources Information Center - ERIC">
            <a:hlinkClick r:id="rId4"/>
            <a:extLst>
              <a:ext uri="{FF2B5EF4-FFF2-40B4-BE49-F238E27FC236}">
                <a16:creationId xmlns:a16="http://schemas.microsoft.com/office/drawing/2014/main" id="{4FB79FFF-C449-4B82-9478-F5BEA018B1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1866" y="5992440"/>
            <a:ext cx="150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52" descr="Informação: Educational Resources Information Center - ERIC">
            <a:hlinkClick r:id="rId4"/>
            <a:extLst>
              <a:ext uri="{FF2B5EF4-FFF2-40B4-BE49-F238E27FC236}">
                <a16:creationId xmlns:a16="http://schemas.microsoft.com/office/drawing/2014/main" id="{CD6063E5-7A69-466C-A9AB-C59078B70D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1866" y="5812205"/>
            <a:ext cx="150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52" descr="Informação: Educational Resources Information Center - ERIC">
            <a:hlinkClick r:id="rId4"/>
            <a:extLst>
              <a:ext uri="{FF2B5EF4-FFF2-40B4-BE49-F238E27FC236}">
                <a16:creationId xmlns:a16="http://schemas.microsoft.com/office/drawing/2014/main" id="{A4B1F840-7203-4D47-8C49-12BFD037CC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1866" y="5631970"/>
            <a:ext cx="150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52" descr="Informação: Educational Resources Information Center - ERIC">
            <a:hlinkClick r:id="rId4"/>
            <a:extLst>
              <a:ext uri="{FF2B5EF4-FFF2-40B4-BE49-F238E27FC236}">
                <a16:creationId xmlns:a16="http://schemas.microsoft.com/office/drawing/2014/main" id="{5D0B2D0D-FD9D-404A-8038-B6EFD7BE11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1866" y="5451735"/>
            <a:ext cx="150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52" descr="Informação: Educational Resources Information Center - ERIC">
            <a:hlinkClick r:id="rId4"/>
            <a:extLst>
              <a:ext uri="{FF2B5EF4-FFF2-40B4-BE49-F238E27FC236}">
                <a16:creationId xmlns:a16="http://schemas.microsoft.com/office/drawing/2014/main" id="{7985E52F-21FD-4E67-A07A-02E2D90910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1866" y="5271500"/>
            <a:ext cx="150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52" descr="Informação: Educational Resources Information Center - ERIC">
            <a:hlinkClick r:id="rId4"/>
            <a:extLst>
              <a:ext uri="{FF2B5EF4-FFF2-40B4-BE49-F238E27FC236}">
                <a16:creationId xmlns:a16="http://schemas.microsoft.com/office/drawing/2014/main" id="{E7F9E7E7-0901-4E60-A7F7-D2BD38253D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1866" y="5091265"/>
            <a:ext cx="150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52" descr="Informação: Educational Resources Information Center - ERIC">
            <a:hlinkClick r:id="rId4"/>
            <a:extLst>
              <a:ext uri="{FF2B5EF4-FFF2-40B4-BE49-F238E27FC236}">
                <a16:creationId xmlns:a16="http://schemas.microsoft.com/office/drawing/2014/main" id="{0FCDF215-4152-4BF3-A827-2E6C4C00F8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1866" y="4911030"/>
            <a:ext cx="150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52" descr="Informação: Educational Resources Information Center - ERIC">
            <a:hlinkClick r:id="rId4"/>
            <a:extLst>
              <a:ext uri="{FF2B5EF4-FFF2-40B4-BE49-F238E27FC236}">
                <a16:creationId xmlns:a16="http://schemas.microsoft.com/office/drawing/2014/main" id="{D232E0DA-73E5-4B7B-9F86-D3416983D5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1866" y="4730795"/>
            <a:ext cx="150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52" descr="Informação: Educational Resources Information Center - ERIC">
            <a:hlinkClick r:id="rId4"/>
            <a:extLst>
              <a:ext uri="{FF2B5EF4-FFF2-40B4-BE49-F238E27FC236}">
                <a16:creationId xmlns:a16="http://schemas.microsoft.com/office/drawing/2014/main" id="{C86204C2-98B9-468D-A8CB-9DCD97BFA2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1866" y="4550560"/>
            <a:ext cx="150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52" descr="Informação: Educational Resources Information Center - ERIC">
            <a:hlinkClick r:id="rId4"/>
            <a:extLst>
              <a:ext uri="{FF2B5EF4-FFF2-40B4-BE49-F238E27FC236}">
                <a16:creationId xmlns:a16="http://schemas.microsoft.com/office/drawing/2014/main" id="{85342387-8744-4327-839F-D0179123F4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1866" y="4370325"/>
            <a:ext cx="150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52" descr="Informação: Educational Resources Information Center - ERIC">
            <a:hlinkClick r:id="rId4"/>
            <a:extLst>
              <a:ext uri="{FF2B5EF4-FFF2-40B4-BE49-F238E27FC236}">
                <a16:creationId xmlns:a16="http://schemas.microsoft.com/office/drawing/2014/main" id="{A6F52BC7-81B9-4BD7-8407-6BD8B269F1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1866" y="4190090"/>
            <a:ext cx="150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52" descr="Informação: Educational Resources Information Center - ERIC">
            <a:hlinkClick r:id="rId4"/>
            <a:extLst>
              <a:ext uri="{FF2B5EF4-FFF2-40B4-BE49-F238E27FC236}">
                <a16:creationId xmlns:a16="http://schemas.microsoft.com/office/drawing/2014/main" id="{B570EBD3-49A1-4955-98E4-D4C6F7288B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1866" y="4009855"/>
            <a:ext cx="150000" cy="144000"/>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Group 80">
            <a:extLst>
              <a:ext uri="{FF2B5EF4-FFF2-40B4-BE49-F238E27FC236}">
                <a16:creationId xmlns:a16="http://schemas.microsoft.com/office/drawing/2014/main" id="{53CE9D11-9DD6-4665-AF00-30B2900A2BB0}"/>
              </a:ext>
            </a:extLst>
          </p:cNvPr>
          <p:cNvGrpSpPr/>
          <p:nvPr/>
        </p:nvGrpSpPr>
        <p:grpSpPr>
          <a:xfrm>
            <a:off x="282331" y="4991681"/>
            <a:ext cx="2640978" cy="648000"/>
            <a:chOff x="2675870" y="4414556"/>
            <a:chExt cx="2640978" cy="648000"/>
          </a:xfrm>
        </p:grpSpPr>
        <p:sp>
          <p:nvSpPr>
            <p:cNvPr id="82" name="Arrow: Pentagon 81">
              <a:extLst>
                <a:ext uri="{FF2B5EF4-FFF2-40B4-BE49-F238E27FC236}">
                  <a16:creationId xmlns:a16="http://schemas.microsoft.com/office/drawing/2014/main" id="{2AF504EC-A859-45A3-B744-9AB7E2C9EA66}"/>
                </a:ext>
              </a:extLst>
            </p:cNvPr>
            <p:cNvSpPr/>
            <p:nvPr/>
          </p:nvSpPr>
          <p:spPr bwMode="auto">
            <a:xfrm>
              <a:off x="3155539" y="4537169"/>
              <a:ext cx="2161309" cy="420255"/>
            </a:xfrm>
            <a:prstGeom prst="homePlate">
              <a:avLst/>
            </a:prstGeom>
            <a:solidFill>
              <a:srgbClr val="C00000"/>
            </a:solidFill>
            <a:ln w="19050">
              <a:solidFill>
                <a:schemeClr val="bg1"/>
              </a:solidFill>
              <a:prstDash val="solid"/>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pt-BR" sz="2000" dirty="0">
                  <a:solidFill>
                    <a:schemeClr val="bg1"/>
                  </a:solidFill>
                  <a:latin typeface="Arial Narrow" panose="020B0606020202030204" pitchFamily="34" charset="0"/>
                </a:rPr>
                <a:t>Clique </a:t>
              </a:r>
              <a:r>
                <a:rPr lang="pt-BR" sz="2000" b="1" dirty="0">
                  <a:solidFill>
                    <a:schemeClr val="bg1"/>
                  </a:solidFill>
                  <a:latin typeface="Arial Narrow" panose="020B0606020202030204" pitchFamily="34" charset="0"/>
                </a:rPr>
                <a:t>no título</a:t>
              </a:r>
              <a:endParaRPr lang="en-US" sz="2000" b="1" dirty="0">
                <a:solidFill>
                  <a:schemeClr val="bg1"/>
                </a:solidFill>
                <a:latin typeface="Arial Narrow" panose="020B0606020202030204" pitchFamily="34" charset="0"/>
              </a:endParaRPr>
            </a:p>
          </p:txBody>
        </p:sp>
        <p:sp>
          <p:nvSpPr>
            <p:cNvPr id="83" name="Oval 82">
              <a:extLst>
                <a:ext uri="{FF2B5EF4-FFF2-40B4-BE49-F238E27FC236}">
                  <a16:creationId xmlns:a16="http://schemas.microsoft.com/office/drawing/2014/main" id="{007853E9-665D-40AF-88F5-FC664DC57DAB}"/>
                </a:ext>
              </a:extLst>
            </p:cNvPr>
            <p:cNvSpPr/>
            <p:nvPr/>
          </p:nvSpPr>
          <p:spPr>
            <a:xfrm>
              <a:off x="2675870" y="4414556"/>
              <a:ext cx="648000" cy="648000"/>
            </a:xfrm>
            <a:prstGeom prst="ellipse">
              <a:avLst/>
            </a:prstGeom>
            <a:solidFill>
              <a:schemeClr val="tx1"/>
            </a:solidFill>
            <a:ln w="19050">
              <a:solidFill>
                <a:schemeClr val="bg1"/>
              </a:solidFill>
              <a:prstDash val="solid"/>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pt-BR" sz="3200" b="1" dirty="0">
                  <a:solidFill>
                    <a:srgbClr val="FFFF00"/>
                  </a:solidFill>
                  <a:latin typeface="+mj-lt"/>
                </a:rPr>
                <a:t>4</a:t>
              </a:r>
              <a:endParaRPr lang="en-US" sz="3200" b="1" dirty="0">
                <a:solidFill>
                  <a:srgbClr val="FFFF00"/>
                </a:solidFill>
                <a:latin typeface="+mj-lt"/>
              </a:endParaRPr>
            </a:p>
          </p:txBody>
        </p:sp>
      </p:grpSp>
      <p:pic>
        <p:nvPicPr>
          <p:cNvPr id="2051" name="Picture 3" descr="Informação: E-Print Network : Research Communications for Scientists and Engineers">
            <a:extLst>
              <a:ext uri="{FF2B5EF4-FFF2-40B4-BE49-F238E27FC236}">
                <a16:creationId xmlns:a16="http://schemas.microsoft.com/office/drawing/2014/main" id="{596EE778-CABD-4C26-8035-D91AACA5E8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00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formação: E-Scholarship">
            <a:extLst>
              <a:ext uri="{FF2B5EF4-FFF2-40B4-BE49-F238E27FC236}">
                <a16:creationId xmlns:a16="http://schemas.microsoft.com/office/drawing/2014/main" id="{046FA561-9EE3-4B17-9895-0B3C4D9E19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00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Informação: Earth and Space Index (AGU)">
            <a:extLst>
              <a:ext uri="{FF2B5EF4-FFF2-40B4-BE49-F238E27FC236}">
                <a16:creationId xmlns:a16="http://schemas.microsoft.com/office/drawing/2014/main" id="{1A083ACC-EDDA-423F-919C-2AAFA8F5BB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00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nformação: Educational Resources Information Center - ERIC">
            <a:extLst>
              <a:ext uri="{FF2B5EF4-FFF2-40B4-BE49-F238E27FC236}">
                <a16:creationId xmlns:a16="http://schemas.microsoft.com/office/drawing/2014/main" id="{B16B4B18-AE17-4ED1-92E2-A2B6E8D531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0025" cy="1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0403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2A6D827-CEBD-4298-8497-9D6157D613A3}"/>
              </a:ext>
            </a:extLst>
          </p:cNvPr>
          <p:cNvPicPr>
            <a:picLocks noChangeAspect="1"/>
          </p:cNvPicPr>
          <p:nvPr/>
        </p:nvPicPr>
        <p:blipFill>
          <a:blip r:embed="rId3"/>
          <a:stretch>
            <a:fillRect/>
          </a:stretch>
        </p:blipFill>
        <p:spPr>
          <a:xfrm>
            <a:off x="313733" y="948613"/>
            <a:ext cx="7500535" cy="3986430"/>
          </a:xfrm>
          <a:prstGeom prst="rect">
            <a:avLst/>
          </a:prstGeom>
        </p:spPr>
      </p:pic>
      <p:pic>
        <p:nvPicPr>
          <p:cNvPr id="14" name="Picture 13">
            <a:extLst>
              <a:ext uri="{FF2B5EF4-FFF2-40B4-BE49-F238E27FC236}">
                <a16:creationId xmlns:a16="http://schemas.microsoft.com/office/drawing/2014/main" id="{C3BF8B2D-B52D-453D-90FD-09FC05550267}"/>
              </a:ext>
            </a:extLst>
          </p:cNvPr>
          <p:cNvPicPr>
            <a:picLocks noChangeAspect="1"/>
          </p:cNvPicPr>
          <p:nvPr/>
        </p:nvPicPr>
        <p:blipFill rotWithShape="1">
          <a:blip r:embed="rId4"/>
          <a:srcRect l="87998" t="21197" r="1445"/>
          <a:stretch/>
        </p:blipFill>
        <p:spPr>
          <a:xfrm>
            <a:off x="7985760" y="1745424"/>
            <a:ext cx="925203" cy="4429720"/>
          </a:xfrm>
          <a:prstGeom prst="rect">
            <a:avLst/>
          </a:prstGeom>
        </p:spPr>
      </p:pic>
      <p:sp>
        <p:nvSpPr>
          <p:cNvPr id="13" name="Title 13">
            <a:extLst>
              <a:ext uri="{FF2B5EF4-FFF2-40B4-BE49-F238E27FC236}">
                <a16:creationId xmlns:a16="http://schemas.microsoft.com/office/drawing/2014/main" id="{D7DE6662-DC95-4311-9185-4A270DE53DFC}"/>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pt-BR" altLang="en-US" dirty="0"/>
              <a:t>Ferramentas</a:t>
            </a:r>
            <a:endParaRPr lang="en-US" altLang="en-US" dirty="0"/>
          </a:p>
        </p:txBody>
      </p:sp>
      <p:sp>
        <p:nvSpPr>
          <p:cNvPr id="16" name="Rectangle: Rounded Corners 15">
            <a:extLst>
              <a:ext uri="{FF2B5EF4-FFF2-40B4-BE49-F238E27FC236}">
                <a16:creationId xmlns:a16="http://schemas.microsoft.com/office/drawing/2014/main" id="{81E16BF5-762D-4E0C-A96D-B9EA653FD9E8}"/>
              </a:ext>
            </a:extLst>
          </p:cNvPr>
          <p:cNvSpPr/>
          <p:nvPr/>
        </p:nvSpPr>
        <p:spPr>
          <a:xfrm>
            <a:off x="7985760" y="1601487"/>
            <a:ext cx="925203" cy="4704255"/>
          </a:xfrm>
          <a:prstGeom prst="roundRect">
            <a:avLst>
              <a:gd name="adj" fmla="val 7822"/>
            </a:avLst>
          </a:prstGeom>
          <a:noFill/>
          <a:ln w="38100">
            <a:solidFill>
              <a:srgbClr val="A41C5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8">
            <a:extLst>
              <a:ext uri="{FF2B5EF4-FFF2-40B4-BE49-F238E27FC236}">
                <a16:creationId xmlns:a16="http://schemas.microsoft.com/office/drawing/2014/main" id="{9E30D80F-88AF-43A3-B4CD-5535E893D7BC}"/>
              </a:ext>
            </a:extLst>
          </p:cNvPr>
          <p:cNvSpPr/>
          <p:nvPr/>
        </p:nvSpPr>
        <p:spPr>
          <a:xfrm rot="16200000">
            <a:off x="7616802" y="3721076"/>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Content Placeholder 3">
            <a:extLst>
              <a:ext uri="{FF2B5EF4-FFF2-40B4-BE49-F238E27FC236}">
                <a16:creationId xmlns:a16="http://schemas.microsoft.com/office/drawing/2014/main" id="{2B81CAC4-6D1F-45EB-AF40-7148C420AA3D}"/>
              </a:ext>
            </a:extLst>
          </p:cNvPr>
          <p:cNvSpPr txBox="1">
            <a:spLocks/>
          </p:cNvSpPr>
          <p:nvPr/>
        </p:nvSpPr>
        <p:spPr bwMode="auto">
          <a:xfrm>
            <a:off x="214588" y="4935044"/>
            <a:ext cx="7599680" cy="13706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0" eaLnBrk="1" hangingPunct="1"/>
            <a:r>
              <a:rPr lang="pt-BR" altLang="en-US" sz="2000" dirty="0">
                <a:solidFill>
                  <a:sysClr val="windowText" lastClr="000000"/>
                </a:solidFill>
                <a:latin typeface="Calibri"/>
              </a:rPr>
              <a:t>A ferramenta </a:t>
            </a:r>
            <a:r>
              <a:rPr lang="pt-BR" altLang="en-US" sz="2000" b="1" dirty="0">
                <a:solidFill>
                  <a:sysClr val="windowText" lastClr="000000"/>
                </a:solidFill>
                <a:latin typeface="Calibri"/>
              </a:rPr>
              <a:t>Exportar</a:t>
            </a:r>
            <a:r>
              <a:rPr lang="pt-BR" altLang="en-US" sz="2000" dirty="0">
                <a:solidFill>
                  <a:sysClr val="windowText" lastClr="000000"/>
                </a:solidFill>
                <a:latin typeface="Calibri"/>
              </a:rPr>
              <a:t> permite exportar o registro bibliográfico para diversos tipos de softwares e em diversos formatos.</a:t>
            </a:r>
          </a:p>
          <a:p>
            <a:pPr lvl="0" eaLnBrk="1" hangingPunct="1"/>
            <a:r>
              <a:rPr lang="pt-BR" altLang="en-US" sz="2000" dirty="0">
                <a:solidFill>
                  <a:sysClr val="windowText" lastClr="000000"/>
                </a:solidFill>
                <a:latin typeface="Calibri"/>
              </a:rPr>
              <a:t>Destaque para os gestores bibliográficos, como </a:t>
            </a:r>
            <a:r>
              <a:rPr lang="pt-BR" altLang="en-US" sz="2000" dirty="0" err="1">
                <a:solidFill>
                  <a:sysClr val="windowText" lastClr="000000"/>
                </a:solidFill>
                <a:latin typeface="Calibri"/>
              </a:rPr>
              <a:t>Mendeley</a:t>
            </a:r>
            <a:r>
              <a:rPr lang="pt-BR" altLang="en-US" sz="2000" dirty="0">
                <a:solidFill>
                  <a:sysClr val="windowText" lastClr="000000"/>
                </a:solidFill>
                <a:latin typeface="Calibri"/>
              </a:rPr>
              <a:t> e </a:t>
            </a:r>
            <a:r>
              <a:rPr lang="pt-BR" altLang="en-US" sz="2000" dirty="0" err="1">
                <a:solidFill>
                  <a:sysClr val="windowText" lastClr="000000"/>
                </a:solidFill>
                <a:latin typeface="Calibri"/>
              </a:rPr>
              <a:t>Zotero</a:t>
            </a:r>
            <a:r>
              <a:rPr lang="pt-BR" altLang="en-US" sz="2000" dirty="0">
                <a:solidFill>
                  <a:sysClr val="windowText" lastClr="000000"/>
                </a:solidFill>
                <a:latin typeface="Calibri"/>
              </a:rPr>
              <a:t>, além do formato CSV (MS-Excel)</a:t>
            </a:r>
          </a:p>
        </p:txBody>
      </p:sp>
    </p:spTree>
    <p:extLst>
      <p:ext uri="{BB962C8B-B14F-4D97-AF65-F5344CB8AC3E}">
        <p14:creationId xmlns:p14="http://schemas.microsoft.com/office/powerpoint/2010/main" val="3358773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BF8B2D-B52D-453D-90FD-09FC05550267}"/>
              </a:ext>
            </a:extLst>
          </p:cNvPr>
          <p:cNvPicPr>
            <a:picLocks noChangeAspect="1"/>
          </p:cNvPicPr>
          <p:nvPr/>
        </p:nvPicPr>
        <p:blipFill rotWithShape="1">
          <a:blip r:embed="rId3"/>
          <a:srcRect l="87998" t="21197" r="1445"/>
          <a:stretch/>
        </p:blipFill>
        <p:spPr>
          <a:xfrm>
            <a:off x="7985760" y="1745424"/>
            <a:ext cx="925203" cy="4429720"/>
          </a:xfrm>
          <a:prstGeom prst="rect">
            <a:avLst/>
          </a:prstGeom>
        </p:spPr>
      </p:pic>
      <p:sp>
        <p:nvSpPr>
          <p:cNvPr id="13" name="Title 13">
            <a:extLst>
              <a:ext uri="{FF2B5EF4-FFF2-40B4-BE49-F238E27FC236}">
                <a16:creationId xmlns:a16="http://schemas.microsoft.com/office/drawing/2014/main" id="{D7DE6662-DC95-4311-9185-4A270DE53DFC}"/>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pt-BR" altLang="en-US" dirty="0"/>
              <a:t>Ferramentas</a:t>
            </a:r>
            <a:endParaRPr lang="en-US" altLang="en-US" dirty="0"/>
          </a:p>
        </p:txBody>
      </p:sp>
      <p:sp>
        <p:nvSpPr>
          <p:cNvPr id="16" name="Rectangle: Rounded Corners 15">
            <a:extLst>
              <a:ext uri="{FF2B5EF4-FFF2-40B4-BE49-F238E27FC236}">
                <a16:creationId xmlns:a16="http://schemas.microsoft.com/office/drawing/2014/main" id="{81E16BF5-762D-4E0C-A96D-B9EA653FD9E8}"/>
              </a:ext>
            </a:extLst>
          </p:cNvPr>
          <p:cNvSpPr/>
          <p:nvPr/>
        </p:nvSpPr>
        <p:spPr>
          <a:xfrm>
            <a:off x="7985760" y="1601487"/>
            <a:ext cx="925203" cy="4704255"/>
          </a:xfrm>
          <a:prstGeom prst="roundRect">
            <a:avLst>
              <a:gd name="adj" fmla="val 7822"/>
            </a:avLst>
          </a:prstGeom>
          <a:noFill/>
          <a:ln w="38100">
            <a:solidFill>
              <a:srgbClr val="A41C5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8">
            <a:extLst>
              <a:ext uri="{FF2B5EF4-FFF2-40B4-BE49-F238E27FC236}">
                <a16:creationId xmlns:a16="http://schemas.microsoft.com/office/drawing/2014/main" id="{9E30D80F-88AF-43A3-B4CD-5535E893D7BC}"/>
              </a:ext>
            </a:extLst>
          </p:cNvPr>
          <p:cNvSpPr/>
          <p:nvPr/>
        </p:nvSpPr>
        <p:spPr>
          <a:xfrm rot="16200000">
            <a:off x="7616802" y="4004630"/>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Content Placeholder 3">
            <a:extLst>
              <a:ext uri="{FF2B5EF4-FFF2-40B4-BE49-F238E27FC236}">
                <a16:creationId xmlns:a16="http://schemas.microsoft.com/office/drawing/2014/main" id="{2B81CAC4-6D1F-45EB-AF40-7148C420AA3D}"/>
              </a:ext>
            </a:extLst>
          </p:cNvPr>
          <p:cNvSpPr txBox="1">
            <a:spLocks/>
          </p:cNvSpPr>
          <p:nvPr/>
        </p:nvSpPr>
        <p:spPr bwMode="auto">
          <a:xfrm>
            <a:off x="214588" y="5033596"/>
            <a:ext cx="7599680" cy="12721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0" eaLnBrk="1" hangingPunct="1"/>
            <a:r>
              <a:rPr lang="pt-BR" altLang="en-US" sz="2000" dirty="0">
                <a:solidFill>
                  <a:prstClr val="black"/>
                </a:solidFill>
                <a:latin typeface="Calibri"/>
              </a:rPr>
              <a:t>A ferramenta </a:t>
            </a:r>
            <a:r>
              <a:rPr lang="pt-BR" altLang="en-US" sz="2000" b="1" dirty="0">
                <a:solidFill>
                  <a:prstClr val="black"/>
                </a:solidFill>
                <a:latin typeface="Calibri"/>
              </a:rPr>
              <a:t>Criar observação </a:t>
            </a:r>
            <a:r>
              <a:rPr lang="pt-BR" altLang="en-US" sz="2000" dirty="0">
                <a:solidFill>
                  <a:prstClr val="black"/>
                </a:solidFill>
                <a:latin typeface="Calibri"/>
              </a:rPr>
              <a:t>permite criar observações que ficam guardadas na pasta pessoal e permitem o acesso posterior ao documento e à observação.</a:t>
            </a:r>
          </a:p>
        </p:txBody>
      </p:sp>
      <p:pic>
        <p:nvPicPr>
          <p:cNvPr id="2" name="Picture 1">
            <a:extLst>
              <a:ext uri="{FF2B5EF4-FFF2-40B4-BE49-F238E27FC236}">
                <a16:creationId xmlns:a16="http://schemas.microsoft.com/office/drawing/2014/main" id="{F026E3A6-B2F2-4517-BCF6-B8F449272DCB}"/>
              </a:ext>
            </a:extLst>
          </p:cNvPr>
          <p:cNvPicPr>
            <a:picLocks noChangeAspect="1"/>
          </p:cNvPicPr>
          <p:nvPr/>
        </p:nvPicPr>
        <p:blipFill>
          <a:blip r:embed="rId4"/>
          <a:stretch>
            <a:fillRect/>
          </a:stretch>
        </p:blipFill>
        <p:spPr>
          <a:xfrm>
            <a:off x="313733" y="948613"/>
            <a:ext cx="7500535" cy="1269999"/>
          </a:xfrm>
          <a:prstGeom prst="rect">
            <a:avLst/>
          </a:prstGeom>
        </p:spPr>
      </p:pic>
      <p:pic>
        <p:nvPicPr>
          <p:cNvPr id="3" name="Picture 2">
            <a:extLst>
              <a:ext uri="{FF2B5EF4-FFF2-40B4-BE49-F238E27FC236}">
                <a16:creationId xmlns:a16="http://schemas.microsoft.com/office/drawing/2014/main" id="{3A1775BE-BDFF-4DB0-87F7-9E76049A18FA}"/>
              </a:ext>
            </a:extLst>
          </p:cNvPr>
          <p:cNvPicPr>
            <a:picLocks noChangeAspect="1"/>
          </p:cNvPicPr>
          <p:nvPr/>
        </p:nvPicPr>
        <p:blipFill>
          <a:blip r:embed="rId5"/>
          <a:stretch>
            <a:fillRect/>
          </a:stretch>
        </p:blipFill>
        <p:spPr>
          <a:xfrm>
            <a:off x="313734" y="2297229"/>
            <a:ext cx="4380186" cy="2131592"/>
          </a:xfrm>
          <a:prstGeom prst="rect">
            <a:avLst/>
          </a:prstGeom>
        </p:spPr>
      </p:pic>
      <p:sp>
        <p:nvSpPr>
          <p:cNvPr id="17" name="Down Arrow 8">
            <a:extLst>
              <a:ext uri="{FF2B5EF4-FFF2-40B4-BE49-F238E27FC236}">
                <a16:creationId xmlns:a16="http://schemas.microsoft.com/office/drawing/2014/main" id="{1DA38927-F5EB-422C-98B5-44E9C2DF8B90}"/>
              </a:ext>
            </a:extLst>
          </p:cNvPr>
          <p:cNvSpPr/>
          <p:nvPr/>
        </p:nvSpPr>
        <p:spPr>
          <a:xfrm>
            <a:off x="3091681" y="1499887"/>
            <a:ext cx="323797" cy="937748"/>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6224753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BF8B2D-B52D-453D-90FD-09FC05550267}"/>
              </a:ext>
            </a:extLst>
          </p:cNvPr>
          <p:cNvPicPr>
            <a:picLocks noChangeAspect="1"/>
          </p:cNvPicPr>
          <p:nvPr/>
        </p:nvPicPr>
        <p:blipFill rotWithShape="1">
          <a:blip r:embed="rId3"/>
          <a:srcRect l="87998" t="21197" r="1445"/>
          <a:stretch/>
        </p:blipFill>
        <p:spPr>
          <a:xfrm>
            <a:off x="7985760" y="1745424"/>
            <a:ext cx="925203" cy="4429720"/>
          </a:xfrm>
          <a:prstGeom prst="rect">
            <a:avLst/>
          </a:prstGeom>
        </p:spPr>
      </p:pic>
      <p:sp>
        <p:nvSpPr>
          <p:cNvPr id="13" name="Title 13">
            <a:extLst>
              <a:ext uri="{FF2B5EF4-FFF2-40B4-BE49-F238E27FC236}">
                <a16:creationId xmlns:a16="http://schemas.microsoft.com/office/drawing/2014/main" id="{D7DE6662-DC95-4311-9185-4A270DE53DFC}"/>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pt-BR" altLang="en-US" dirty="0"/>
              <a:t>Ferramentas</a:t>
            </a:r>
            <a:endParaRPr lang="en-US" altLang="en-US" dirty="0"/>
          </a:p>
        </p:txBody>
      </p:sp>
      <p:sp>
        <p:nvSpPr>
          <p:cNvPr id="16" name="Rectangle: Rounded Corners 15">
            <a:extLst>
              <a:ext uri="{FF2B5EF4-FFF2-40B4-BE49-F238E27FC236}">
                <a16:creationId xmlns:a16="http://schemas.microsoft.com/office/drawing/2014/main" id="{81E16BF5-762D-4E0C-A96D-B9EA653FD9E8}"/>
              </a:ext>
            </a:extLst>
          </p:cNvPr>
          <p:cNvSpPr/>
          <p:nvPr/>
        </p:nvSpPr>
        <p:spPr>
          <a:xfrm>
            <a:off x="7985760" y="1601487"/>
            <a:ext cx="925203" cy="4704255"/>
          </a:xfrm>
          <a:prstGeom prst="roundRect">
            <a:avLst>
              <a:gd name="adj" fmla="val 7822"/>
            </a:avLst>
          </a:prstGeom>
          <a:noFill/>
          <a:ln w="38100">
            <a:solidFill>
              <a:srgbClr val="A41C5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8">
            <a:extLst>
              <a:ext uri="{FF2B5EF4-FFF2-40B4-BE49-F238E27FC236}">
                <a16:creationId xmlns:a16="http://schemas.microsoft.com/office/drawing/2014/main" id="{9E30D80F-88AF-43A3-B4CD-5535E893D7BC}"/>
              </a:ext>
            </a:extLst>
          </p:cNvPr>
          <p:cNvSpPr/>
          <p:nvPr/>
        </p:nvSpPr>
        <p:spPr>
          <a:xfrm rot="16200000">
            <a:off x="7616802" y="4367619"/>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Content Placeholder 3">
            <a:extLst>
              <a:ext uri="{FF2B5EF4-FFF2-40B4-BE49-F238E27FC236}">
                <a16:creationId xmlns:a16="http://schemas.microsoft.com/office/drawing/2014/main" id="{2B81CAC4-6D1F-45EB-AF40-7148C420AA3D}"/>
              </a:ext>
            </a:extLst>
          </p:cNvPr>
          <p:cNvSpPr txBox="1">
            <a:spLocks/>
          </p:cNvSpPr>
          <p:nvPr/>
        </p:nvSpPr>
        <p:spPr bwMode="auto">
          <a:xfrm>
            <a:off x="2318327" y="4127450"/>
            <a:ext cx="5270220" cy="10621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0" eaLnBrk="1" hangingPunct="1"/>
            <a:r>
              <a:rPr lang="pt-BR" altLang="en-US" sz="2000" dirty="0">
                <a:solidFill>
                  <a:prstClr val="black"/>
                </a:solidFill>
                <a:latin typeface="Calibri"/>
              </a:rPr>
              <a:t>A ferramenta </a:t>
            </a:r>
            <a:r>
              <a:rPr lang="pt-BR" altLang="en-US" sz="2000" b="1" dirty="0">
                <a:solidFill>
                  <a:prstClr val="black"/>
                </a:solidFill>
                <a:latin typeface="Calibri"/>
              </a:rPr>
              <a:t>Link permanente </a:t>
            </a:r>
            <a:r>
              <a:rPr lang="pt-BR" altLang="en-US" sz="2000" dirty="0">
                <a:solidFill>
                  <a:prstClr val="black"/>
                </a:solidFill>
                <a:latin typeface="Calibri"/>
              </a:rPr>
              <a:t>cria automaticamente um link para dar acesso direto ao documento (pela página da disciplina, por exemplo).</a:t>
            </a:r>
          </a:p>
        </p:txBody>
      </p:sp>
      <p:pic>
        <p:nvPicPr>
          <p:cNvPr id="4" name="Picture 3">
            <a:extLst>
              <a:ext uri="{FF2B5EF4-FFF2-40B4-BE49-F238E27FC236}">
                <a16:creationId xmlns:a16="http://schemas.microsoft.com/office/drawing/2014/main" id="{CD79B478-AD6C-425C-B8C1-8EC8B0AF5790}"/>
              </a:ext>
            </a:extLst>
          </p:cNvPr>
          <p:cNvPicPr>
            <a:picLocks noChangeAspect="1"/>
          </p:cNvPicPr>
          <p:nvPr/>
        </p:nvPicPr>
        <p:blipFill>
          <a:blip r:embed="rId4"/>
          <a:stretch>
            <a:fillRect/>
          </a:stretch>
        </p:blipFill>
        <p:spPr>
          <a:xfrm>
            <a:off x="313733" y="2278653"/>
            <a:ext cx="7500535" cy="713740"/>
          </a:xfrm>
          <a:prstGeom prst="rect">
            <a:avLst/>
          </a:prstGeom>
        </p:spPr>
      </p:pic>
    </p:spTree>
    <p:extLst>
      <p:ext uri="{BB962C8B-B14F-4D97-AF65-F5344CB8AC3E}">
        <p14:creationId xmlns:p14="http://schemas.microsoft.com/office/powerpoint/2010/main" val="15884479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BF8B2D-B52D-453D-90FD-09FC05550267}"/>
              </a:ext>
            </a:extLst>
          </p:cNvPr>
          <p:cNvPicPr>
            <a:picLocks noChangeAspect="1"/>
          </p:cNvPicPr>
          <p:nvPr/>
        </p:nvPicPr>
        <p:blipFill rotWithShape="1">
          <a:blip r:embed="rId3"/>
          <a:srcRect l="87998" t="21197" r="1445"/>
          <a:stretch/>
        </p:blipFill>
        <p:spPr>
          <a:xfrm>
            <a:off x="7985760" y="1745424"/>
            <a:ext cx="925203" cy="4429720"/>
          </a:xfrm>
          <a:prstGeom prst="rect">
            <a:avLst/>
          </a:prstGeom>
        </p:spPr>
      </p:pic>
      <p:sp>
        <p:nvSpPr>
          <p:cNvPr id="13" name="Title 13">
            <a:extLst>
              <a:ext uri="{FF2B5EF4-FFF2-40B4-BE49-F238E27FC236}">
                <a16:creationId xmlns:a16="http://schemas.microsoft.com/office/drawing/2014/main" id="{D7DE6662-DC95-4311-9185-4A270DE53DFC}"/>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pt-BR" altLang="en-US" dirty="0"/>
              <a:t>Ferramentas</a:t>
            </a:r>
            <a:endParaRPr lang="en-US" altLang="en-US" dirty="0"/>
          </a:p>
        </p:txBody>
      </p:sp>
      <p:sp>
        <p:nvSpPr>
          <p:cNvPr id="16" name="Rectangle: Rounded Corners 15">
            <a:extLst>
              <a:ext uri="{FF2B5EF4-FFF2-40B4-BE49-F238E27FC236}">
                <a16:creationId xmlns:a16="http://schemas.microsoft.com/office/drawing/2014/main" id="{81E16BF5-762D-4E0C-A96D-B9EA653FD9E8}"/>
              </a:ext>
            </a:extLst>
          </p:cNvPr>
          <p:cNvSpPr/>
          <p:nvPr/>
        </p:nvSpPr>
        <p:spPr>
          <a:xfrm>
            <a:off x="7985760" y="1601487"/>
            <a:ext cx="925203" cy="4704255"/>
          </a:xfrm>
          <a:prstGeom prst="roundRect">
            <a:avLst>
              <a:gd name="adj" fmla="val 7822"/>
            </a:avLst>
          </a:prstGeom>
          <a:noFill/>
          <a:ln w="38100">
            <a:solidFill>
              <a:srgbClr val="A41C5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8">
            <a:extLst>
              <a:ext uri="{FF2B5EF4-FFF2-40B4-BE49-F238E27FC236}">
                <a16:creationId xmlns:a16="http://schemas.microsoft.com/office/drawing/2014/main" id="{9E30D80F-88AF-43A3-B4CD-5535E893D7BC}"/>
              </a:ext>
            </a:extLst>
          </p:cNvPr>
          <p:cNvSpPr/>
          <p:nvPr/>
        </p:nvSpPr>
        <p:spPr>
          <a:xfrm rot="16200000">
            <a:off x="7616802" y="4706359"/>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Content Placeholder 3">
            <a:extLst>
              <a:ext uri="{FF2B5EF4-FFF2-40B4-BE49-F238E27FC236}">
                <a16:creationId xmlns:a16="http://schemas.microsoft.com/office/drawing/2014/main" id="{2B81CAC4-6D1F-45EB-AF40-7148C420AA3D}"/>
              </a:ext>
            </a:extLst>
          </p:cNvPr>
          <p:cNvSpPr txBox="1">
            <a:spLocks/>
          </p:cNvSpPr>
          <p:nvPr/>
        </p:nvSpPr>
        <p:spPr bwMode="auto">
          <a:xfrm>
            <a:off x="214588" y="2789382"/>
            <a:ext cx="7599680" cy="35163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0" eaLnBrk="1" hangingPunct="1"/>
            <a:r>
              <a:rPr lang="pt-BR" altLang="en-US" sz="2000" dirty="0">
                <a:solidFill>
                  <a:prstClr val="black"/>
                </a:solidFill>
                <a:latin typeface="Calibri"/>
              </a:rPr>
              <a:t>A ferramenta </a:t>
            </a:r>
            <a:r>
              <a:rPr lang="pt-BR" altLang="en-US" sz="2000" b="1" dirty="0">
                <a:solidFill>
                  <a:prstClr val="black"/>
                </a:solidFill>
                <a:latin typeface="Calibri"/>
              </a:rPr>
              <a:t>Compartilhar</a:t>
            </a:r>
            <a:r>
              <a:rPr lang="pt-BR" altLang="en-US" sz="2000" dirty="0">
                <a:solidFill>
                  <a:prstClr val="black"/>
                </a:solidFill>
                <a:latin typeface="Calibri"/>
              </a:rPr>
              <a:t> é a área social das ferramentas que permite o compartilhamento do artigo nas redes sociais.</a:t>
            </a:r>
          </a:p>
          <a:p>
            <a:pPr lvl="1" eaLnBrk="1" hangingPunct="1"/>
            <a:r>
              <a:rPr lang="pt-BR" altLang="en-US" sz="1800" dirty="0">
                <a:solidFill>
                  <a:prstClr val="black"/>
                </a:solidFill>
                <a:latin typeface="Calibri"/>
              </a:rPr>
              <a:t>Nota: somente terá acesso ao conteúdo quem estiver corretamente autenticado na plataforma.</a:t>
            </a:r>
          </a:p>
        </p:txBody>
      </p:sp>
      <p:pic>
        <p:nvPicPr>
          <p:cNvPr id="18" name="Picture 17">
            <a:extLst>
              <a:ext uri="{FF2B5EF4-FFF2-40B4-BE49-F238E27FC236}">
                <a16:creationId xmlns:a16="http://schemas.microsoft.com/office/drawing/2014/main" id="{A035822D-8B00-4A15-8ADC-A7525F49CF11}"/>
              </a:ext>
            </a:extLst>
          </p:cNvPr>
          <p:cNvPicPr>
            <a:picLocks noChangeAspect="1"/>
          </p:cNvPicPr>
          <p:nvPr/>
        </p:nvPicPr>
        <p:blipFill>
          <a:blip r:embed="rId4"/>
          <a:stretch>
            <a:fillRect/>
          </a:stretch>
        </p:blipFill>
        <p:spPr>
          <a:xfrm>
            <a:off x="313733" y="948613"/>
            <a:ext cx="7500535" cy="1595591"/>
          </a:xfrm>
          <a:prstGeom prst="rect">
            <a:avLst/>
          </a:prstGeom>
        </p:spPr>
      </p:pic>
    </p:spTree>
    <p:extLst>
      <p:ext uri="{BB962C8B-B14F-4D97-AF65-F5344CB8AC3E}">
        <p14:creationId xmlns:p14="http://schemas.microsoft.com/office/powerpoint/2010/main" val="39273882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801CB8-05A6-4539-A52E-60F82B99233B}"/>
              </a:ext>
            </a:extLst>
          </p:cNvPr>
          <p:cNvPicPr>
            <a:picLocks noChangeAspect="1"/>
          </p:cNvPicPr>
          <p:nvPr/>
        </p:nvPicPr>
        <p:blipFill>
          <a:blip r:embed="rId3"/>
          <a:stretch>
            <a:fillRect/>
          </a:stretch>
        </p:blipFill>
        <p:spPr>
          <a:xfrm>
            <a:off x="1259601" y="1134601"/>
            <a:ext cx="5838825" cy="1343025"/>
          </a:xfrm>
          <a:prstGeom prst="rect">
            <a:avLst/>
          </a:prstGeom>
        </p:spPr>
      </p:pic>
      <p:pic>
        <p:nvPicPr>
          <p:cNvPr id="14" name="Picture 13">
            <a:extLst>
              <a:ext uri="{FF2B5EF4-FFF2-40B4-BE49-F238E27FC236}">
                <a16:creationId xmlns:a16="http://schemas.microsoft.com/office/drawing/2014/main" id="{C3BF8B2D-B52D-453D-90FD-09FC05550267}"/>
              </a:ext>
            </a:extLst>
          </p:cNvPr>
          <p:cNvPicPr>
            <a:picLocks noChangeAspect="1"/>
          </p:cNvPicPr>
          <p:nvPr/>
        </p:nvPicPr>
        <p:blipFill rotWithShape="1">
          <a:blip r:embed="rId4"/>
          <a:srcRect l="87998" t="21197" r="1445"/>
          <a:stretch/>
        </p:blipFill>
        <p:spPr>
          <a:xfrm>
            <a:off x="7985760" y="1745424"/>
            <a:ext cx="925203" cy="4429720"/>
          </a:xfrm>
          <a:prstGeom prst="rect">
            <a:avLst/>
          </a:prstGeom>
        </p:spPr>
      </p:pic>
      <p:sp>
        <p:nvSpPr>
          <p:cNvPr id="13" name="Title 13">
            <a:extLst>
              <a:ext uri="{FF2B5EF4-FFF2-40B4-BE49-F238E27FC236}">
                <a16:creationId xmlns:a16="http://schemas.microsoft.com/office/drawing/2014/main" id="{D7DE6662-DC95-4311-9185-4A270DE53DFC}"/>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pt-BR" altLang="en-US" dirty="0"/>
              <a:t>Ferramentas</a:t>
            </a:r>
            <a:endParaRPr lang="en-US" altLang="en-US" dirty="0"/>
          </a:p>
        </p:txBody>
      </p:sp>
      <p:sp>
        <p:nvSpPr>
          <p:cNvPr id="16" name="Rectangle: Rounded Corners 15">
            <a:extLst>
              <a:ext uri="{FF2B5EF4-FFF2-40B4-BE49-F238E27FC236}">
                <a16:creationId xmlns:a16="http://schemas.microsoft.com/office/drawing/2014/main" id="{81E16BF5-762D-4E0C-A96D-B9EA653FD9E8}"/>
              </a:ext>
            </a:extLst>
          </p:cNvPr>
          <p:cNvSpPr/>
          <p:nvPr/>
        </p:nvSpPr>
        <p:spPr>
          <a:xfrm>
            <a:off x="7985760" y="1601487"/>
            <a:ext cx="925203" cy="4704255"/>
          </a:xfrm>
          <a:prstGeom prst="roundRect">
            <a:avLst>
              <a:gd name="adj" fmla="val 7822"/>
            </a:avLst>
          </a:prstGeom>
          <a:noFill/>
          <a:ln w="38100">
            <a:solidFill>
              <a:srgbClr val="A41C5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8">
            <a:extLst>
              <a:ext uri="{FF2B5EF4-FFF2-40B4-BE49-F238E27FC236}">
                <a16:creationId xmlns:a16="http://schemas.microsoft.com/office/drawing/2014/main" id="{9E30D80F-88AF-43A3-B4CD-5535E893D7BC}"/>
              </a:ext>
            </a:extLst>
          </p:cNvPr>
          <p:cNvSpPr/>
          <p:nvPr/>
        </p:nvSpPr>
        <p:spPr>
          <a:xfrm rot="16200000">
            <a:off x="7616802" y="4983445"/>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Content Placeholder 3">
            <a:extLst>
              <a:ext uri="{FF2B5EF4-FFF2-40B4-BE49-F238E27FC236}">
                <a16:creationId xmlns:a16="http://schemas.microsoft.com/office/drawing/2014/main" id="{2B81CAC4-6D1F-45EB-AF40-7148C420AA3D}"/>
              </a:ext>
            </a:extLst>
          </p:cNvPr>
          <p:cNvSpPr txBox="1">
            <a:spLocks/>
          </p:cNvSpPr>
          <p:nvPr/>
        </p:nvSpPr>
        <p:spPr bwMode="auto">
          <a:xfrm>
            <a:off x="518158" y="3057253"/>
            <a:ext cx="6868162" cy="290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0" eaLnBrk="1" fontAlgn="auto" hangingPunct="1">
              <a:spcBef>
                <a:spcPts val="1800"/>
              </a:spcBef>
              <a:spcAft>
                <a:spcPts val="0"/>
              </a:spcAft>
              <a:buFont typeface="Arial"/>
              <a:buChar char="•"/>
              <a:defRPr/>
            </a:pPr>
            <a:r>
              <a:rPr lang="pt-BR" sz="2000" dirty="0">
                <a:solidFill>
                  <a:prstClr val="black"/>
                </a:solidFill>
                <a:latin typeface="Calibri"/>
              </a:rPr>
              <a:t>A ferramenta </a:t>
            </a:r>
            <a:r>
              <a:rPr lang="pt-BR" sz="2000" b="1" dirty="0" err="1">
                <a:solidFill>
                  <a:prstClr val="black"/>
                </a:solidFill>
                <a:latin typeface="Calibri"/>
              </a:rPr>
              <a:t>Listen</a:t>
            </a:r>
            <a:r>
              <a:rPr lang="pt-BR" sz="2000" b="1" dirty="0">
                <a:solidFill>
                  <a:prstClr val="black"/>
                </a:solidFill>
                <a:latin typeface="Calibri"/>
              </a:rPr>
              <a:t> (Ouvir)</a:t>
            </a:r>
            <a:r>
              <a:rPr lang="pt-BR" sz="2000" dirty="0">
                <a:solidFill>
                  <a:prstClr val="black"/>
                </a:solidFill>
                <a:latin typeface="Calibri"/>
              </a:rPr>
              <a:t>, foi desenvolvida para deficientes visuais e para praticantes de uma segunda língua.</a:t>
            </a:r>
          </a:p>
          <a:p>
            <a:pPr lvl="0" eaLnBrk="1" fontAlgn="auto" hangingPunct="1">
              <a:spcBef>
                <a:spcPts val="1800"/>
              </a:spcBef>
              <a:spcAft>
                <a:spcPts val="0"/>
              </a:spcAft>
              <a:buFont typeface="Arial"/>
              <a:buChar char="•"/>
              <a:defRPr/>
            </a:pPr>
            <a:r>
              <a:rPr lang="pt-BR" sz="2000" dirty="0">
                <a:solidFill>
                  <a:prstClr val="black"/>
                </a:solidFill>
                <a:latin typeface="Calibri"/>
              </a:rPr>
              <a:t>Esta funcionalidade está disponível para todos os documentos com texto completo em HTML e no idioma inglês.</a:t>
            </a:r>
          </a:p>
          <a:p>
            <a:pPr lvl="0" eaLnBrk="1" fontAlgn="auto" hangingPunct="1">
              <a:spcBef>
                <a:spcPts val="1800"/>
              </a:spcBef>
              <a:spcAft>
                <a:spcPts val="0"/>
              </a:spcAft>
              <a:buFont typeface="Arial"/>
              <a:buChar char="•"/>
              <a:defRPr/>
            </a:pPr>
            <a:r>
              <a:rPr lang="pt-BR" sz="2000" dirty="0">
                <a:solidFill>
                  <a:prstClr val="black"/>
                </a:solidFill>
                <a:latin typeface="Calibri"/>
              </a:rPr>
              <a:t>O aplicativo permite escolher o sotaque, velocidade de leitura (ícone da engrenagem) e o download da narração em arquivo MP3 (ícone da seta para baixo).</a:t>
            </a:r>
            <a:endParaRPr lang="en-US" sz="2000" dirty="0">
              <a:solidFill>
                <a:prstClr val="black"/>
              </a:solidFill>
              <a:latin typeface="Calibri"/>
            </a:endParaRPr>
          </a:p>
        </p:txBody>
      </p:sp>
      <p:pic>
        <p:nvPicPr>
          <p:cNvPr id="2" name="Picture 1">
            <a:extLst>
              <a:ext uri="{FF2B5EF4-FFF2-40B4-BE49-F238E27FC236}">
                <a16:creationId xmlns:a16="http://schemas.microsoft.com/office/drawing/2014/main" id="{EEDDE7C3-B860-4FC5-910D-071A61319CBD}"/>
              </a:ext>
            </a:extLst>
          </p:cNvPr>
          <p:cNvPicPr>
            <a:picLocks noChangeAspect="1"/>
          </p:cNvPicPr>
          <p:nvPr/>
        </p:nvPicPr>
        <p:blipFill>
          <a:blip r:embed="rId5"/>
          <a:stretch>
            <a:fillRect/>
          </a:stretch>
        </p:blipFill>
        <p:spPr>
          <a:xfrm>
            <a:off x="427214" y="1828800"/>
            <a:ext cx="2115735" cy="1100182"/>
          </a:xfrm>
          <a:prstGeom prst="rect">
            <a:avLst/>
          </a:prstGeom>
        </p:spPr>
      </p:pic>
      <p:sp>
        <p:nvSpPr>
          <p:cNvPr id="19" name="Down Arrow 8">
            <a:extLst>
              <a:ext uri="{FF2B5EF4-FFF2-40B4-BE49-F238E27FC236}">
                <a16:creationId xmlns:a16="http://schemas.microsoft.com/office/drawing/2014/main" id="{339B2B5B-70CE-4865-9DBB-CDDD3F839D0F}"/>
              </a:ext>
            </a:extLst>
          </p:cNvPr>
          <p:cNvSpPr/>
          <p:nvPr/>
        </p:nvSpPr>
        <p:spPr>
          <a:xfrm rot="19183615">
            <a:off x="3687214" y="846908"/>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Down Arrow 8">
            <a:extLst>
              <a:ext uri="{FF2B5EF4-FFF2-40B4-BE49-F238E27FC236}">
                <a16:creationId xmlns:a16="http://schemas.microsoft.com/office/drawing/2014/main" id="{A38A48BE-608D-4CD7-92FA-10449E38D1AE}"/>
              </a:ext>
            </a:extLst>
          </p:cNvPr>
          <p:cNvSpPr/>
          <p:nvPr/>
        </p:nvSpPr>
        <p:spPr>
          <a:xfrm rot="12629197">
            <a:off x="5691273" y="1605859"/>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Down Arrow 8">
            <a:extLst>
              <a:ext uri="{FF2B5EF4-FFF2-40B4-BE49-F238E27FC236}">
                <a16:creationId xmlns:a16="http://schemas.microsoft.com/office/drawing/2014/main" id="{7164DA76-9543-45BE-9203-3F6A995857F8}"/>
              </a:ext>
            </a:extLst>
          </p:cNvPr>
          <p:cNvSpPr/>
          <p:nvPr/>
        </p:nvSpPr>
        <p:spPr>
          <a:xfrm rot="8579950">
            <a:off x="6428607" y="1608925"/>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351235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BF8B2D-B52D-453D-90FD-09FC05550267}"/>
              </a:ext>
            </a:extLst>
          </p:cNvPr>
          <p:cNvPicPr>
            <a:picLocks noChangeAspect="1"/>
          </p:cNvPicPr>
          <p:nvPr/>
        </p:nvPicPr>
        <p:blipFill rotWithShape="1">
          <a:blip r:embed="rId3"/>
          <a:srcRect l="87998" t="21197" r="1445"/>
          <a:stretch/>
        </p:blipFill>
        <p:spPr>
          <a:xfrm>
            <a:off x="7985760" y="1745424"/>
            <a:ext cx="925203" cy="4429720"/>
          </a:xfrm>
          <a:prstGeom prst="rect">
            <a:avLst/>
          </a:prstGeom>
        </p:spPr>
      </p:pic>
      <p:sp>
        <p:nvSpPr>
          <p:cNvPr id="13" name="Title 13">
            <a:extLst>
              <a:ext uri="{FF2B5EF4-FFF2-40B4-BE49-F238E27FC236}">
                <a16:creationId xmlns:a16="http://schemas.microsoft.com/office/drawing/2014/main" id="{D7DE6662-DC95-4311-9185-4A270DE53DFC}"/>
              </a:ext>
            </a:extLst>
          </p:cNvPr>
          <p:cNvSpPr txBox="1">
            <a:spLocks/>
          </p:cNvSpPr>
          <p:nvPr/>
        </p:nvSpPr>
        <p:spPr bwMode="auto">
          <a:xfrm>
            <a:off x="2542949" y="152399"/>
            <a:ext cx="6501039" cy="88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buNone/>
              <a:defRPr sz="3600" b="1" kern="1200" cap="none" baseline="0">
                <a:solidFill>
                  <a:srgbClr val="1FA64A"/>
                </a:solidFill>
                <a:latin typeface="Segoe UI" panose="020B0502040204020203" pitchFamily="34" charset="0"/>
                <a:ea typeface="+mj-ea"/>
                <a:cs typeface="Segoe UI" panose="020B0502040204020203" pitchFamily="34" charset="0"/>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a:lstStyle>
          <a:p>
            <a:pPr eaLnBrk="1" hangingPunct="1"/>
            <a:r>
              <a:rPr lang="pt-BR" altLang="en-US" dirty="0"/>
              <a:t>Ferramentas</a:t>
            </a:r>
            <a:endParaRPr lang="en-US" altLang="en-US" dirty="0"/>
          </a:p>
        </p:txBody>
      </p:sp>
      <p:sp>
        <p:nvSpPr>
          <p:cNvPr id="16" name="Rectangle: Rounded Corners 15">
            <a:extLst>
              <a:ext uri="{FF2B5EF4-FFF2-40B4-BE49-F238E27FC236}">
                <a16:creationId xmlns:a16="http://schemas.microsoft.com/office/drawing/2014/main" id="{81E16BF5-762D-4E0C-A96D-B9EA653FD9E8}"/>
              </a:ext>
            </a:extLst>
          </p:cNvPr>
          <p:cNvSpPr/>
          <p:nvPr/>
        </p:nvSpPr>
        <p:spPr>
          <a:xfrm>
            <a:off x="7985760" y="1601487"/>
            <a:ext cx="925203" cy="4704255"/>
          </a:xfrm>
          <a:prstGeom prst="roundRect">
            <a:avLst>
              <a:gd name="adj" fmla="val 7822"/>
            </a:avLst>
          </a:prstGeom>
          <a:noFill/>
          <a:ln w="38100">
            <a:solidFill>
              <a:srgbClr val="A41C5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8">
            <a:extLst>
              <a:ext uri="{FF2B5EF4-FFF2-40B4-BE49-F238E27FC236}">
                <a16:creationId xmlns:a16="http://schemas.microsoft.com/office/drawing/2014/main" id="{9E30D80F-88AF-43A3-B4CD-5535E893D7BC}"/>
              </a:ext>
            </a:extLst>
          </p:cNvPr>
          <p:cNvSpPr/>
          <p:nvPr/>
        </p:nvSpPr>
        <p:spPr>
          <a:xfrm rot="16200000">
            <a:off x="7616802" y="5314105"/>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4">
            <a:extLst>
              <a:ext uri="{FF2B5EF4-FFF2-40B4-BE49-F238E27FC236}">
                <a16:creationId xmlns:a16="http://schemas.microsoft.com/office/drawing/2014/main" id="{31777875-4279-4171-A1AC-85A3B9AB4656}"/>
              </a:ext>
            </a:extLst>
          </p:cNvPr>
          <p:cNvPicPr>
            <a:picLocks noChangeAspect="1"/>
          </p:cNvPicPr>
          <p:nvPr/>
        </p:nvPicPr>
        <p:blipFill>
          <a:blip r:embed="rId4"/>
          <a:stretch>
            <a:fillRect/>
          </a:stretch>
        </p:blipFill>
        <p:spPr>
          <a:xfrm>
            <a:off x="346364" y="883709"/>
            <a:ext cx="3407488" cy="5291435"/>
          </a:xfrm>
          <a:prstGeom prst="rect">
            <a:avLst/>
          </a:prstGeom>
        </p:spPr>
      </p:pic>
      <p:sp>
        <p:nvSpPr>
          <p:cNvPr id="15" name="Content Placeholder 3">
            <a:extLst>
              <a:ext uri="{FF2B5EF4-FFF2-40B4-BE49-F238E27FC236}">
                <a16:creationId xmlns:a16="http://schemas.microsoft.com/office/drawing/2014/main" id="{2B81CAC4-6D1F-45EB-AF40-7148C420AA3D}"/>
              </a:ext>
            </a:extLst>
          </p:cNvPr>
          <p:cNvSpPr txBox="1">
            <a:spLocks/>
          </p:cNvSpPr>
          <p:nvPr/>
        </p:nvSpPr>
        <p:spPr bwMode="auto">
          <a:xfrm>
            <a:off x="2928395" y="1745424"/>
            <a:ext cx="4653023" cy="31995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0" eaLnBrk="1" fontAlgn="auto" hangingPunct="1">
              <a:spcBef>
                <a:spcPts val="1800"/>
              </a:spcBef>
              <a:spcAft>
                <a:spcPts val="0"/>
              </a:spcAft>
              <a:buFont typeface="Arial"/>
              <a:buChar char="•"/>
              <a:defRPr/>
            </a:pPr>
            <a:r>
              <a:rPr lang="pt-BR" sz="2000" dirty="0">
                <a:solidFill>
                  <a:prstClr val="black"/>
                </a:solidFill>
                <a:latin typeface="Calibri"/>
              </a:rPr>
              <a:t>A ferramenta </a:t>
            </a:r>
            <a:r>
              <a:rPr lang="pt-BR" sz="2000" b="1" dirty="0">
                <a:solidFill>
                  <a:prstClr val="black"/>
                </a:solidFill>
                <a:latin typeface="Calibri"/>
              </a:rPr>
              <a:t>Traduzir</a:t>
            </a:r>
            <a:r>
              <a:rPr lang="pt-BR" sz="2000" dirty="0">
                <a:solidFill>
                  <a:prstClr val="black"/>
                </a:solidFill>
                <a:latin typeface="Calibri"/>
              </a:rPr>
              <a:t> permite traduzir o texto do documento do idioma inglês para 34 diferentes idiomas.</a:t>
            </a:r>
          </a:p>
          <a:p>
            <a:pPr eaLnBrk="1" fontAlgn="auto" hangingPunct="1">
              <a:spcBef>
                <a:spcPts val="1800"/>
              </a:spcBef>
              <a:spcAft>
                <a:spcPts val="0"/>
              </a:spcAft>
              <a:buFont typeface="Arial"/>
              <a:buChar char="•"/>
              <a:defRPr/>
            </a:pPr>
            <a:r>
              <a:rPr lang="pt-BR" sz="2000" dirty="0">
                <a:solidFill>
                  <a:prstClr val="black"/>
                </a:solidFill>
                <a:latin typeface="Calibri"/>
              </a:rPr>
              <a:t>Esta funcionalidade está disponível para todos os documentos com texto completo em HTML e no idioma inglês.</a:t>
            </a:r>
          </a:p>
          <a:p>
            <a:pPr lvl="0" eaLnBrk="1" fontAlgn="auto" hangingPunct="1">
              <a:spcBef>
                <a:spcPts val="1800"/>
              </a:spcBef>
              <a:spcAft>
                <a:spcPts val="0"/>
              </a:spcAft>
              <a:buFont typeface="Arial"/>
              <a:buChar char="•"/>
              <a:defRPr/>
            </a:pPr>
            <a:r>
              <a:rPr lang="pt-BR" sz="2000" dirty="0">
                <a:solidFill>
                  <a:prstClr val="black"/>
                </a:solidFill>
                <a:latin typeface="Calibri"/>
              </a:rPr>
              <a:t>É realizada uma </a:t>
            </a:r>
            <a:r>
              <a:rPr lang="pt-BR" sz="2000" i="1" dirty="0">
                <a:solidFill>
                  <a:prstClr val="black"/>
                </a:solidFill>
                <a:latin typeface="Calibri"/>
              </a:rPr>
              <a:t>tradução automática</a:t>
            </a:r>
            <a:r>
              <a:rPr lang="pt-BR" sz="2000" dirty="0">
                <a:solidFill>
                  <a:prstClr val="black"/>
                </a:solidFill>
                <a:latin typeface="Calibri"/>
              </a:rPr>
              <a:t>, ou seja, não é interpretativa, portanto realize uma revisão antes de utilizá-lo em seu trabalho.</a:t>
            </a:r>
          </a:p>
        </p:txBody>
      </p:sp>
      <p:sp>
        <p:nvSpPr>
          <p:cNvPr id="9" name="Down Arrow 8">
            <a:extLst>
              <a:ext uri="{FF2B5EF4-FFF2-40B4-BE49-F238E27FC236}">
                <a16:creationId xmlns:a16="http://schemas.microsoft.com/office/drawing/2014/main" id="{065F2DFA-270A-4421-A2A9-C704CEC4950E}"/>
              </a:ext>
            </a:extLst>
          </p:cNvPr>
          <p:cNvSpPr/>
          <p:nvPr/>
        </p:nvSpPr>
        <p:spPr>
          <a:xfrm rot="2773859">
            <a:off x="3806801" y="495885"/>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Down Arrow 8">
            <a:extLst>
              <a:ext uri="{FF2B5EF4-FFF2-40B4-BE49-F238E27FC236}">
                <a16:creationId xmlns:a16="http://schemas.microsoft.com/office/drawing/2014/main" id="{A2F16946-0C0C-45BF-B4FB-3284896E4102}"/>
              </a:ext>
            </a:extLst>
          </p:cNvPr>
          <p:cNvSpPr/>
          <p:nvPr/>
        </p:nvSpPr>
        <p:spPr>
          <a:xfrm rot="2773859">
            <a:off x="2058973" y="2948198"/>
            <a:ext cx="323797" cy="581845"/>
          </a:xfrm>
          <a:prstGeom prst="downArrow">
            <a:avLst/>
          </a:prstGeom>
          <a:solidFill>
            <a:srgbClr val="FF0000"/>
          </a:solidFill>
          <a:ln w="31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4477429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3">
            <a:extLst>
              <a:ext uri="{FF2B5EF4-FFF2-40B4-BE49-F238E27FC236}">
                <a16:creationId xmlns:a16="http://schemas.microsoft.com/office/drawing/2014/main" id="{BD1F421B-3262-4CC3-BD33-D593C7109824}"/>
              </a:ext>
            </a:extLst>
          </p:cNvPr>
          <p:cNvSpPr txBox="1">
            <a:spLocks noChangeArrowheads="1"/>
          </p:cNvSpPr>
          <p:nvPr/>
        </p:nvSpPr>
        <p:spPr bwMode="auto">
          <a:xfrm>
            <a:off x="2788139" y="3096925"/>
            <a:ext cx="4183856"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algn="ctr">
              <a:buFont typeface="Wingdings" panose="05000000000000000000" pitchFamily="2" charset="2"/>
              <a:buNone/>
            </a:pPr>
            <a:r>
              <a:rPr lang="pt-BR" altLang="es-419" sz="1800" dirty="0"/>
              <a:t>Para obter mais ajuda, visite o</a:t>
            </a:r>
          </a:p>
          <a:p>
            <a:pPr algn="ctr">
              <a:buFont typeface="Wingdings" panose="05000000000000000000" pitchFamily="2" charset="2"/>
              <a:buNone/>
            </a:pPr>
            <a:r>
              <a:rPr lang="pt-BR" altLang="es-419" sz="1800" dirty="0"/>
              <a:t>site de </a:t>
            </a:r>
            <a:r>
              <a:rPr lang="pt-BR" altLang="es-419" sz="1800" b="1" dirty="0"/>
              <a:t>suporte da EBSCO </a:t>
            </a:r>
            <a:r>
              <a:rPr lang="es-MX" altLang="es-419" sz="2700" dirty="0">
                <a:hlinkClick r:id="rId2"/>
              </a:rPr>
              <a:t>http://connect.ebsco.com</a:t>
            </a:r>
            <a:endParaRPr lang="es-MX" altLang="es-419" sz="2700" dirty="0"/>
          </a:p>
          <a:p>
            <a:pPr algn="ctr">
              <a:buFont typeface="Wingdings" panose="05000000000000000000" pitchFamily="2" charset="2"/>
              <a:buNone/>
            </a:pPr>
            <a:endParaRPr lang="es-MX" altLang="es-419" sz="2700" dirty="0"/>
          </a:p>
          <a:p>
            <a:pPr algn="ctr">
              <a:buFont typeface="Wingdings" panose="05000000000000000000" pitchFamily="2" charset="2"/>
              <a:buNone/>
            </a:pPr>
            <a:r>
              <a:rPr lang="pt-BR" altLang="es-419" sz="1800" dirty="0"/>
              <a:t>Suporte da </a:t>
            </a:r>
            <a:r>
              <a:rPr lang="pt-BR" altLang="es-419" sz="1800" b="1" dirty="0"/>
              <a:t>EBSCO em Português:</a:t>
            </a:r>
          </a:p>
          <a:p>
            <a:pPr algn="ctr"/>
            <a:r>
              <a:rPr lang="pt-BR" sz="2700" dirty="0">
                <a:hlinkClick r:id="rId3"/>
              </a:rPr>
              <a:t>http://bit.ly/ajuda-ebsco</a:t>
            </a:r>
            <a:r>
              <a:rPr lang="pt-BR" sz="2700" dirty="0"/>
              <a:t> </a:t>
            </a:r>
          </a:p>
          <a:p>
            <a:pPr algn="ctr">
              <a:buFont typeface="Wingdings" panose="05000000000000000000" pitchFamily="2" charset="2"/>
              <a:buNone/>
            </a:pPr>
            <a:endParaRPr lang="en-US" altLang="es-419" sz="1800" dirty="0"/>
          </a:p>
        </p:txBody>
      </p:sp>
      <p:pic>
        <p:nvPicPr>
          <p:cNvPr id="6" name="Picture 1" title="EBSCOhost Logo">
            <a:extLst>
              <a:ext uri="{FF2B5EF4-FFF2-40B4-BE49-F238E27FC236}">
                <a16:creationId xmlns:a16="http://schemas.microsoft.com/office/drawing/2014/main" id="{2D6026CD-D155-4EF8-A00F-3EF4298FE8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40644" y="1095375"/>
            <a:ext cx="6441281" cy="181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876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62D861-F812-3147-A769-6708CB096EC2}"/>
              </a:ext>
            </a:extLst>
          </p:cNvPr>
          <p:cNvSpPr/>
          <p:nvPr/>
        </p:nvSpPr>
        <p:spPr>
          <a:xfrm rot="10800000">
            <a:off x="240030" y="604006"/>
            <a:ext cx="8663940" cy="5396743"/>
          </a:xfrm>
          <a:prstGeom prst="rect">
            <a:avLst/>
          </a:prstGeom>
          <a:gradFill flip="none" rotWithShape="1">
            <a:gsLst>
              <a:gs pos="0">
                <a:schemeClr val="accent2"/>
              </a:gs>
              <a:gs pos="67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Arial"/>
            </a:endParaRPr>
          </a:p>
        </p:txBody>
      </p:sp>
      <p:sp>
        <p:nvSpPr>
          <p:cNvPr id="8" name="Title 3">
            <a:extLst>
              <a:ext uri="{FF2B5EF4-FFF2-40B4-BE49-F238E27FC236}">
                <a16:creationId xmlns:a16="http://schemas.microsoft.com/office/drawing/2014/main" id="{96933785-52A0-4E36-961B-9EA01C78FE69}"/>
              </a:ext>
            </a:extLst>
          </p:cNvPr>
          <p:cNvSpPr txBox="1">
            <a:spLocks/>
          </p:cNvSpPr>
          <p:nvPr/>
        </p:nvSpPr>
        <p:spPr>
          <a:xfrm>
            <a:off x="3299323" y="1811932"/>
            <a:ext cx="5316832" cy="1979892"/>
          </a:xfrm>
          <a:prstGeom prst="rect">
            <a:avLst/>
          </a:prstGeom>
        </p:spPr>
        <p:txBody>
          <a:bodyPr/>
          <a:lst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a:lstStyle>
          <a:p>
            <a:pPr algn="ctr"/>
            <a:r>
              <a:rPr lang="es-CO" sz="4000" dirty="0">
                <a:solidFill>
                  <a:schemeClr val="bg1"/>
                </a:solidFill>
                <a:latin typeface="Franklin Gothic Book" panose="020B0503020102020204" pitchFamily="34" charset="0"/>
              </a:rPr>
              <a:t>Novo aplicativo </a:t>
            </a:r>
          </a:p>
          <a:p>
            <a:pPr algn="ctr"/>
            <a:r>
              <a:rPr lang="es-CO" sz="5400" dirty="0">
                <a:solidFill>
                  <a:schemeClr val="bg1"/>
                </a:solidFill>
                <a:latin typeface="Franklin Gothic Book" panose="020B0503020102020204" pitchFamily="34" charset="0"/>
              </a:rPr>
              <a:t>EBSCO Mobile</a:t>
            </a:r>
          </a:p>
        </p:txBody>
      </p:sp>
      <p:grpSp>
        <p:nvGrpSpPr>
          <p:cNvPr id="9" name="Group 8">
            <a:extLst>
              <a:ext uri="{FF2B5EF4-FFF2-40B4-BE49-F238E27FC236}">
                <a16:creationId xmlns:a16="http://schemas.microsoft.com/office/drawing/2014/main" id="{00B775B7-B4A7-4B3D-A0F1-DF791A7AA53E}"/>
              </a:ext>
            </a:extLst>
          </p:cNvPr>
          <p:cNvGrpSpPr>
            <a:grpSpLocks noChangeAspect="1"/>
          </p:cNvGrpSpPr>
          <p:nvPr/>
        </p:nvGrpSpPr>
        <p:grpSpPr>
          <a:xfrm>
            <a:off x="387738" y="857250"/>
            <a:ext cx="2991730" cy="4898034"/>
            <a:chOff x="3756742" y="-198796"/>
            <a:chExt cx="4449916" cy="7285363"/>
          </a:xfrm>
          <a:effectLst>
            <a:outerShdw blurRad="76200" dir="18900000" sy="23000" kx="-1200000" algn="bl" rotWithShape="0">
              <a:prstClr val="black">
                <a:alpha val="20000"/>
              </a:prstClr>
            </a:outerShdw>
          </a:effectLst>
        </p:grpSpPr>
        <p:pic>
          <p:nvPicPr>
            <p:cNvPr id="11" name="Picture 14" descr="Iphone White Png &amp; Free Iphone White.png Transparent Images #72821 ...">
              <a:extLst>
                <a:ext uri="{FF2B5EF4-FFF2-40B4-BE49-F238E27FC236}">
                  <a16:creationId xmlns:a16="http://schemas.microsoft.com/office/drawing/2014/main" id="{88F6733D-185D-4894-91B3-5FA01B3194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465" t="6991" r="30010"/>
            <a:stretch/>
          </p:blipFill>
          <p:spPr bwMode="auto">
            <a:xfrm>
              <a:off x="3756742" y="-198796"/>
              <a:ext cx="4449916" cy="72853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A39342B-E86A-4BDA-B4E0-74992ED42B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399" y="832319"/>
              <a:ext cx="3134300" cy="5193361"/>
            </a:xfrm>
            <a:prstGeom prst="rect">
              <a:avLst/>
            </a:prstGeom>
          </p:spPr>
        </p:pic>
      </p:grpSp>
      <p:pic>
        <p:nvPicPr>
          <p:cNvPr id="10" name="Picture 2" descr="APP DE VENDAS - ANDROID / IOS - Rodosoft">
            <a:extLst>
              <a:ext uri="{FF2B5EF4-FFF2-40B4-BE49-F238E27FC236}">
                <a16:creationId xmlns:a16="http://schemas.microsoft.com/office/drawing/2014/main" id="{09D0734C-9B9A-4729-90ED-3FADA0B590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5322" y="4369966"/>
            <a:ext cx="3352793"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6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FCB51428-5A10-3346-B6DF-7B124EB51023}"/>
              </a:ext>
            </a:extLst>
          </p:cNvPr>
          <p:cNvPicPr>
            <a:picLocks noChangeAspect="1"/>
          </p:cNvPicPr>
          <p:nvPr/>
        </p:nvPicPr>
        <p:blipFill rotWithShape="1">
          <a:blip r:embed="rId3"/>
          <a:srcRect r="1076"/>
          <a:stretch/>
        </p:blipFill>
        <p:spPr>
          <a:xfrm>
            <a:off x="507098" y="1007893"/>
            <a:ext cx="2206499" cy="4555169"/>
          </a:xfrm>
          <a:prstGeom prst="rect">
            <a:avLst/>
          </a:prstGeom>
          <a:ln>
            <a:noFill/>
          </a:ln>
          <a:effectLst>
            <a:outerShdw blurRad="292100" dist="139700" dir="2700000" algn="tl" rotWithShape="0">
              <a:srgbClr val="333333">
                <a:alpha val="65000"/>
              </a:srgbClr>
            </a:outerShdw>
          </a:effectLst>
        </p:spPr>
      </p:pic>
      <p:cxnSp>
        <p:nvCxnSpPr>
          <p:cNvPr id="27" name="Straight Arrow Connector 26">
            <a:extLst>
              <a:ext uri="{FF2B5EF4-FFF2-40B4-BE49-F238E27FC236}">
                <a16:creationId xmlns:a16="http://schemas.microsoft.com/office/drawing/2014/main" id="{35887801-F77A-4110-B11C-8D19D16589B2}"/>
              </a:ext>
            </a:extLst>
          </p:cNvPr>
          <p:cNvCxnSpPr>
            <a:cxnSpLocks/>
          </p:cNvCxnSpPr>
          <p:nvPr/>
        </p:nvCxnSpPr>
        <p:spPr>
          <a:xfrm flipH="1" flipV="1">
            <a:off x="8255114" y="4017911"/>
            <a:ext cx="1" cy="278431"/>
          </a:xfrm>
          <a:prstGeom prst="straightConnector1">
            <a:avLst/>
          </a:prstGeom>
          <a:ln w="38100" cap="rnd">
            <a:solidFill>
              <a:schemeClr val="bg1"/>
            </a:solidFill>
            <a:round/>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F151071-39F3-2743-9F54-9E120A8312EE}"/>
              </a:ext>
            </a:extLst>
          </p:cNvPr>
          <p:cNvSpPr/>
          <p:nvPr/>
        </p:nvSpPr>
        <p:spPr>
          <a:xfrm>
            <a:off x="928965" y="4250827"/>
            <a:ext cx="2170978" cy="118437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latin typeface="Arial" panose="020B0604020202020204" pitchFamily="34" charset="0"/>
                <a:cs typeface="Arial" panose="020B0604020202020204" pitchFamily="34" charset="0"/>
              </a:rPr>
              <a:t>Encontre e conecte-se à sua biblioteca, incluindo a localização geográfica</a:t>
            </a:r>
            <a:endParaRPr lang="en-US" sz="1400" dirty="0">
              <a:latin typeface="Arial" panose="020B0604020202020204" pitchFamily="34" charset="0"/>
              <a:cs typeface="Arial" panose="020B0604020202020204" pitchFamily="34" charset="0"/>
            </a:endParaRPr>
          </a:p>
        </p:txBody>
      </p:sp>
      <p:pic>
        <p:nvPicPr>
          <p:cNvPr id="31" name="Picture 30" descr="A screenshot of a cell phone&#10;&#10;Description automatically generated">
            <a:extLst>
              <a:ext uri="{FF2B5EF4-FFF2-40B4-BE49-F238E27FC236}">
                <a16:creationId xmlns:a16="http://schemas.microsoft.com/office/drawing/2014/main" id="{31D12D1A-6AB3-744C-AEF6-2B17FA8721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6824" y="952529"/>
            <a:ext cx="2104733" cy="4555169"/>
          </a:xfrm>
          <a:prstGeom prst="rect">
            <a:avLst/>
          </a:prstGeom>
          <a:ln>
            <a:noFill/>
          </a:ln>
          <a:effectLst>
            <a:outerShdw blurRad="292100" dist="139700" dir="2700000" algn="tl" rotWithShape="0">
              <a:srgbClr val="333333">
                <a:alpha val="65000"/>
              </a:srgbClr>
            </a:outerShdw>
          </a:effectLst>
        </p:spPr>
      </p:pic>
      <p:pic>
        <p:nvPicPr>
          <p:cNvPr id="32" name="Picture 31" descr="A screenshot of a computer&#10;&#10;Description automatically generated">
            <a:extLst>
              <a:ext uri="{FF2B5EF4-FFF2-40B4-BE49-F238E27FC236}">
                <a16:creationId xmlns:a16="http://schemas.microsoft.com/office/drawing/2014/main" id="{AE7D2403-B5EB-254F-9B40-2885E06A6C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3231" y="952528"/>
            <a:ext cx="2104729" cy="4555163"/>
          </a:xfrm>
          <a:prstGeom prst="rect">
            <a:avLst/>
          </a:prstGeom>
          <a:ln>
            <a:noFill/>
          </a:ln>
          <a:effectLst>
            <a:outerShdw blurRad="292100" dist="139700" dir="2700000" algn="tl" rotWithShape="0">
              <a:srgbClr val="333333">
                <a:alpha val="65000"/>
              </a:srgbClr>
            </a:outerShdw>
          </a:effectLst>
        </p:spPr>
      </p:pic>
      <p:sp>
        <p:nvSpPr>
          <p:cNvPr id="25" name="Rectangle 24">
            <a:extLst>
              <a:ext uri="{FF2B5EF4-FFF2-40B4-BE49-F238E27FC236}">
                <a16:creationId xmlns:a16="http://schemas.microsoft.com/office/drawing/2014/main" id="{A1512D50-C78D-FE4F-8865-6D9EEF70D30A}"/>
              </a:ext>
            </a:extLst>
          </p:cNvPr>
          <p:cNvSpPr/>
          <p:nvPr/>
        </p:nvSpPr>
        <p:spPr>
          <a:xfrm>
            <a:off x="4772950" y="3658642"/>
            <a:ext cx="2299358" cy="153486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latin typeface="Arial" panose="020B0604020202020204" pitchFamily="34" charset="0"/>
                <a:cs typeface="Arial" panose="020B0604020202020204" pitchFamily="34" charset="0"/>
              </a:rPr>
              <a:t>Escolha Buscas recentes ou faça uma nova busca</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404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62D861-F812-3147-A769-6708CB096EC2}"/>
              </a:ext>
            </a:extLst>
          </p:cNvPr>
          <p:cNvSpPr/>
          <p:nvPr/>
        </p:nvSpPr>
        <p:spPr>
          <a:xfrm rot="10800000">
            <a:off x="228596" y="713064"/>
            <a:ext cx="8695373" cy="5042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200">
              <a:solidFill>
                <a:srgbClr val="FFFFFF"/>
              </a:solidFill>
              <a:latin typeface="Arial"/>
            </a:endParaRPr>
          </a:p>
        </p:txBody>
      </p:sp>
      <p:pic>
        <p:nvPicPr>
          <p:cNvPr id="11" name="Picture 10" descr="A screenshot of a cell phone&#10;&#10;Description automatically generated">
            <a:extLst>
              <a:ext uri="{FF2B5EF4-FFF2-40B4-BE49-F238E27FC236}">
                <a16:creationId xmlns:a16="http://schemas.microsoft.com/office/drawing/2014/main" id="{06265E9F-ED0B-4346-9085-F5AC3A1122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465" y="976593"/>
            <a:ext cx="2119194" cy="4586471"/>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18EBAA15-F34F-4564-B8F2-FBD3F95EAF0C}"/>
              </a:ext>
            </a:extLst>
          </p:cNvPr>
          <p:cNvPicPr>
            <a:picLocks noChangeAspect="1"/>
          </p:cNvPicPr>
          <p:nvPr/>
        </p:nvPicPr>
        <p:blipFill>
          <a:blip r:embed="rId4"/>
          <a:stretch>
            <a:fillRect/>
          </a:stretch>
        </p:blipFill>
        <p:spPr>
          <a:xfrm>
            <a:off x="3342760" y="976593"/>
            <a:ext cx="2196755" cy="4586469"/>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E470E3A4-606A-4A9B-90F5-E018C2B48A06}"/>
              </a:ext>
            </a:extLst>
          </p:cNvPr>
          <p:cNvPicPr>
            <a:picLocks noChangeAspect="1"/>
          </p:cNvPicPr>
          <p:nvPr/>
        </p:nvPicPr>
        <p:blipFill>
          <a:blip r:embed="rId5"/>
          <a:stretch>
            <a:fillRect/>
          </a:stretch>
        </p:blipFill>
        <p:spPr>
          <a:xfrm>
            <a:off x="6304616" y="976593"/>
            <a:ext cx="2246232" cy="4586469"/>
          </a:xfrm>
          <a:prstGeom prst="rect">
            <a:avLst/>
          </a:prstGeom>
          <a:ln>
            <a:noFill/>
          </a:ln>
          <a:effectLst>
            <a:outerShdw blurRad="292100" dist="139700" dir="2700000" algn="tl" rotWithShape="0">
              <a:srgbClr val="333333">
                <a:alpha val="65000"/>
              </a:srgbClr>
            </a:outerShdw>
          </a:effectLst>
        </p:spPr>
      </p:pic>
      <p:cxnSp>
        <p:nvCxnSpPr>
          <p:cNvPr id="27" name="Straight Arrow Connector 26">
            <a:extLst>
              <a:ext uri="{FF2B5EF4-FFF2-40B4-BE49-F238E27FC236}">
                <a16:creationId xmlns:a16="http://schemas.microsoft.com/office/drawing/2014/main" id="{35887801-F77A-4110-B11C-8D19D16589B2}"/>
              </a:ext>
            </a:extLst>
          </p:cNvPr>
          <p:cNvCxnSpPr>
            <a:cxnSpLocks/>
          </p:cNvCxnSpPr>
          <p:nvPr/>
        </p:nvCxnSpPr>
        <p:spPr>
          <a:xfrm flipH="1" flipV="1">
            <a:off x="8255114" y="4017911"/>
            <a:ext cx="1" cy="278431"/>
          </a:xfrm>
          <a:prstGeom prst="straightConnector1">
            <a:avLst/>
          </a:prstGeom>
          <a:ln w="38100" cap="rnd">
            <a:solidFill>
              <a:schemeClr val="bg1"/>
            </a:solidFill>
            <a:round/>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F151071-39F3-2743-9F54-9E120A8312EE}"/>
              </a:ext>
            </a:extLst>
          </p:cNvPr>
          <p:cNvSpPr/>
          <p:nvPr/>
        </p:nvSpPr>
        <p:spPr>
          <a:xfrm>
            <a:off x="839440" y="4263477"/>
            <a:ext cx="2170978" cy="118437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latin typeface="Arial" panose="020B0604020202020204" pitchFamily="34" charset="0"/>
                <a:cs typeface="Arial" panose="020B0604020202020204" pitchFamily="34" charset="0"/>
              </a:rPr>
              <a:t>Lista de registros salvos, sincronizados em qualquer dispositivo</a:t>
            </a:r>
            <a:endParaRPr lang="en-US" sz="1400" dirty="0">
              <a:latin typeface="Arial" panose="020B0604020202020204" pitchFamily="34" charset="0"/>
              <a:cs typeface="Arial" panose="020B0604020202020204" pitchFamily="34" charset="0"/>
            </a:endParaRPr>
          </a:p>
        </p:txBody>
      </p:sp>
      <p:sp>
        <p:nvSpPr>
          <p:cNvPr id="2" name="Rectangular Callout 1">
            <a:extLst>
              <a:ext uri="{FF2B5EF4-FFF2-40B4-BE49-F238E27FC236}">
                <a16:creationId xmlns:a16="http://schemas.microsoft.com/office/drawing/2014/main" id="{FC3B1ADC-89E7-F64F-A922-C80E89E005A4}"/>
              </a:ext>
            </a:extLst>
          </p:cNvPr>
          <p:cNvSpPr/>
          <p:nvPr/>
        </p:nvSpPr>
        <p:spPr>
          <a:xfrm>
            <a:off x="2293050" y="1758052"/>
            <a:ext cx="1575487" cy="516902"/>
          </a:xfrm>
          <a:prstGeom prst="wedgeRectCallout">
            <a:avLst>
              <a:gd name="adj1" fmla="val -65604"/>
              <a:gd name="adj2" fmla="val -56447"/>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panose="020B0604020202020204" pitchFamily="34" charset="0"/>
                <a:cs typeface="Arial" panose="020B0604020202020204" pitchFamily="34" charset="0"/>
              </a:rPr>
              <a:t>Filtro rápido</a:t>
            </a:r>
          </a:p>
        </p:txBody>
      </p:sp>
      <p:sp>
        <p:nvSpPr>
          <p:cNvPr id="22" name="Rectangular Callout 21">
            <a:extLst>
              <a:ext uri="{FF2B5EF4-FFF2-40B4-BE49-F238E27FC236}">
                <a16:creationId xmlns:a16="http://schemas.microsoft.com/office/drawing/2014/main" id="{D71FBDDC-0B26-654A-B392-C05CAA0369C2}"/>
              </a:ext>
            </a:extLst>
          </p:cNvPr>
          <p:cNvSpPr/>
          <p:nvPr/>
        </p:nvSpPr>
        <p:spPr>
          <a:xfrm>
            <a:off x="3878420" y="3531331"/>
            <a:ext cx="1847657" cy="732146"/>
          </a:xfrm>
          <a:prstGeom prst="wedgeRectCallout">
            <a:avLst>
              <a:gd name="adj1" fmla="val -33283"/>
              <a:gd name="adj2" fmla="val 7679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latin typeface="Arial" panose="020B0604020202020204" pitchFamily="34" charset="0"/>
                <a:cs typeface="Arial" panose="020B0604020202020204" pitchFamily="34" charset="0"/>
              </a:rPr>
              <a:t>Leia ou ouça o texto completo</a:t>
            </a:r>
            <a:endParaRPr lang="en-US" sz="1400" dirty="0">
              <a:latin typeface="Arial" panose="020B0604020202020204" pitchFamily="34" charset="0"/>
              <a:cs typeface="Arial" panose="020B0604020202020204" pitchFamily="34" charset="0"/>
            </a:endParaRPr>
          </a:p>
        </p:txBody>
      </p:sp>
      <p:sp>
        <p:nvSpPr>
          <p:cNvPr id="25" name="Speech Bubble: Rectangle 24">
            <a:extLst>
              <a:ext uri="{FF2B5EF4-FFF2-40B4-BE49-F238E27FC236}">
                <a16:creationId xmlns:a16="http://schemas.microsoft.com/office/drawing/2014/main" id="{A1512D50-C78D-FE4F-8865-6D9EEF70D30A}"/>
              </a:ext>
            </a:extLst>
          </p:cNvPr>
          <p:cNvSpPr/>
          <p:nvPr/>
        </p:nvSpPr>
        <p:spPr>
          <a:xfrm>
            <a:off x="5854084" y="5430485"/>
            <a:ext cx="2450477" cy="552903"/>
          </a:xfrm>
          <a:prstGeom prst="wedgeRectCallout">
            <a:avLst>
              <a:gd name="adj1" fmla="val 18489"/>
              <a:gd name="adj2" fmla="val -67967"/>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latin typeface="Arial" panose="020B0604020202020204" pitchFamily="34" charset="0"/>
                <a:cs typeface="Arial" panose="020B0604020202020204" pitchFamily="34" charset="0"/>
              </a:rPr>
              <a:t>Página inicial com conteúdo dinâmico</a:t>
            </a:r>
            <a:endParaRPr lang="es-CO"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071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5BE6F205-2B30-4597-92FC-9821445CB894}"/>
              </a:ext>
            </a:extLst>
          </p:cNvPr>
          <p:cNvSpPr txBox="1">
            <a:spLocks/>
          </p:cNvSpPr>
          <p:nvPr/>
        </p:nvSpPr>
        <p:spPr>
          <a:xfrm>
            <a:off x="609600" y="486895"/>
            <a:ext cx="7957041" cy="9574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spcBef>
                <a:spcPts val="0"/>
              </a:spcBef>
            </a:pPr>
            <a:r>
              <a:rPr lang="es-CO" dirty="0">
                <a:solidFill>
                  <a:schemeClr val="bg1"/>
                </a:solidFill>
                <a:latin typeface="Arial"/>
                <a:ea typeface="+mn-ea"/>
                <a:cs typeface="+mn-cs"/>
              </a:rPr>
              <a:t>Para usar o APP da EBSCO:</a:t>
            </a:r>
          </a:p>
        </p:txBody>
      </p:sp>
      <p:sp>
        <p:nvSpPr>
          <p:cNvPr id="13" name="Title 3">
            <a:extLst>
              <a:ext uri="{FF2B5EF4-FFF2-40B4-BE49-F238E27FC236}">
                <a16:creationId xmlns:a16="http://schemas.microsoft.com/office/drawing/2014/main" id="{D9F3AEB4-ABAF-436A-8D00-1B611DEA37F9}"/>
              </a:ext>
            </a:extLst>
          </p:cNvPr>
          <p:cNvSpPr txBox="1">
            <a:spLocks/>
          </p:cNvSpPr>
          <p:nvPr/>
        </p:nvSpPr>
        <p:spPr>
          <a:xfrm>
            <a:off x="3367974" y="1451312"/>
            <a:ext cx="5127222" cy="4493314"/>
          </a:xfrm>
          <a:prstGeom prst="roundRect">
            <a:avLst>
              <a:gd name="adj" fmla="val 7630"/>
            </a:avLst>
          </a:prstGeom>
          <a:solidFill>
            <a:schemeClr val="tx1"/>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lvl="0" indent="-338138">
              <a:lnSpc>
                <a:spcPct val="100000"/>
              </a:lnSpc>
              <a:spcBef>
                <a:spcPts val="1800"/>
              </a:spcBef>
              <a:buClr>
                <a:schemeClr val="accent1">
                  <a:lumMod val="50000"/>
                  <a:lumOff val="50000"/>
                </a:schemeClr>
              </a:buClr>
              <a:buAutoNum type="arabicPeriod"/>
            </a:pPr>
            <a:r>
              <a:rPr lang="es-CO" sz="2400" dirty="0" err="1">
                <a:solidFill>
                  <a:schemeClr val="bg1"/>
                </a:solidFill>
                <a:latin typeface="Arial"/>
                <a:ea typeface="+mn-ea"/>
                <a:cs typeface="+mn-cs"/>
              </a:rPr>
              <a:t>Acesse</a:t>
            </a:r>
            <a:r>
              <a:rPr lang="es-CO" sz="2400" dirty="0">
                <a:solidFill>
                  <a:schemeClr val="bg1"/>
                </a:solidFill>
                <a:latin typeface="Arial"/>
                <a:ea typeface="+mn-ea"/>
                <a:cs typeface="+mn-cs"/>
              </a:rPr>
              <a:t> a EBSCO </a:t>
            </a:r>
            <a:r>
              <a:rPr lang="es-CO" sz="2400" dirty="0" err="1">
                <a:solidFill>
                  <a:schemeClr val="bg1"/>
                </a:solidFill>
                <a:latin typeface="Arial"/>
                <a:ea typeface="+mn-ea"/>
                <a:cs typeface="+mn-cs"/>
              </a:rPr>
              <a:t>via</a:t>
            </a:r>
            <a:r>
              <a:rPr lang="es-CO" sz="2400" dirty="0">
                <a:solidFill>
                  <a:schemeClr val="bg1"/>
                </a:solidFill>
                <a:latin typeface="Arial"/>
                <a:ea typeface="+mn-ea"/>
                <a:cs typeface="+mn-cs"/>
              </a:rPr>
              <a:t> Web</a:t>
            </a:r>
          </a:p>
          <a:p>
            <a:pPr marL="514350" lvl="0" indent="-338138">
              <a:lnSpc>
                <a:spcPct val="100000"/>
              </a:lnSpc>
              <a:spcBef>
                <a:spcPts val="1800"/>
              </a:spcBef>
              <a:buClr>
                <a:schemeClr val="accent1">
                  <a:lumMod val="50000"/>
                  <a:lumOff val="50000"/>
                </a:schemeClr>
              </a:buClr>
              <a:buAutoNum type="arabicPeriod"/>
            </a:pPr>
            <a:r>
              <a:rPr lang="es-CO" sz="2400" dirty="0">
                <a:solidFill>
                  <a:schemeClr val="bg1"/>
                </a:solidFill>
                <a:latin typeface="Arial"/>
                <a:ea typeface="+mn-ea"/>
                <a:cs typeface="+mn-cs"/>
              </a:rPr>
              <a:t>Crie </a:t>
            </a:r>
            <a:r>
              <a:rPr lang="es-CO" sz="2400">
                <a:solidFill>
                  <a:schemeClr val="bg1"/>
                </a:solidFill>
                <a:latin typeface="Arial"/>
                <a:ea typeface="+mn-ea"/>
                <a:cs typeface="+mn-cs"/>
              </a:rPr>
              <a:t>usuário</a:t>
            </a:r>
            <a:r>
              <a:rPr lang="es-CO" sz="2400" dirty="0">
                <a:solidFill>
                  <a:schemeClr val="bg1"/>
                </a:solidFill>
                <a:latin typeface="Arial"/>
                <a:ea typeface="+mn-ea"/>
                <a:cs typeface="+mn-cs"/>
              </a:rPr>
              <a:t> e </a:t>
            </a:r>
            <a:r>
              <a:rPr lang="es-CO" sz="2400" dirty="0" err="1">
                <a:solidFill>
                  <a:schemeClr val="bg1"/>
                </a:solidFill>
                <a:latin typeface="Arial"/>
                <a:ea typeface="+mn-ea"/>
                <a:cs typeface="+mn-cs"/>
              </a:rPr>
              <a:t>senha</a:t>
            </a:r>
            <a:r>
              <a:rPr lang="es-CO" sz="2400" dirty="0">
                <a:solidFill>
                  <a:schemeClr val="bg1"/>
                </a:solidFill>
                <a:latin typeface="Arial"/>
                <a:ea typeface="+mn-ea"/>
                <a:cs typeface="+mn-cs"/>
              </a:rPr>
              <a:t> </a:t>
            </a:r>
            <a:r>
              <a:rPr lang="es-CO" sz="2400" dirty="0" err="1">
                <a:solidFill>
                  <a:schemeClr val="bg1"/>
                </a:solidFill>
                <a:latin typeface="Arial"/>
                <a:ea typeface="+mn-ea"/>
                <a:cs typeface="+mn-cs"/>
              </a:rPr>
              <a:t>na</a:t>
            </a:r>
            <a:r>
              <a:rPr lang="es-CO" sz="2400" dirty="0">
                <a:solidFill>
                  <a:schemeClr val="bg1"/>
                </a:solidFill>
                <a:latin typeface="Arial"/>
                <a:ea typeface="+mn-ea"/>
                <a:cs typeface="+mn-cs"/>
              </a:rPr>
              <a:t> </a:t>
            </a:r>
            <a:r>
              <a:rPr lang="es-CO" sz="2400" dirty="0" err="1">
                <a:solidFill>
                  <a:schemeClr val="bg1"/>
                </a:solidFill>
                <a:latin typeface="Arial"/>
                <a:ea typeface="+mn-ea"/>
                <a:cs typeface="+mn-cs"/>
              </a:rPr>
              <a:t>opção</a:t>
            </a:r>
            <a:r>
              <a:rPr lang="es-CO" sz="2400" dirty="0">
                <a:solidFill>
                  <a:schemeClr val="bg1"/>
                </a:solidFill>
                <a:latin typeface="Arial"/>
                <a:ea typeface="+mn-ea"/>
                <a:cs typeface="+mn-cs"/>
              </a:rPr>
              <a:t> “</a:t>
            </a:r>
            <a:r>
              <a:rPr lang="es-CO" sz="2400" dirty="0" err="1">
                <a:solidFill>
                  <a:srgbClr val="FFFF00"/>
                </a:solidFill>
                <a:latin typeface="Arial"/>
                <a:ea typeface="+mn-ea"/>
                <a:cs typeface="+mn-cs"/>
              </a:rPr>
              <a:t>Inscreva</a:t>
            </a:r>
            <a:r>
              <a:rPr lang="es-CO" sz="2400" dirty="0">
                <a:solidFill>
                  <a:srgbClr val="FFFF00"/>
                </a:solidFill>
                <a:latin typeface="Arial"/>
                <a:ea typeface="+mn-ea"/>
                <a:cs typeface="+mn-cs"/>
              </a:rPr>
              <a:t>-se</a:t>
            </a:r>
            <a:r>
              <a:rPr lang="es-CO" sz="2400" dirty="0">
                <a:solidFill>
                  <a:schemeClr val="bg1"/>
                </a:solidFill>
                <a:latin typeface="Arial"/>
                <a:ea typeface="+mn-ea"/>
                <a:cs typeface="+mn-cs"/>
              </a:rPr>
              <a:t>”</a:t>
            </a:r>
          </a:p>
          <a:p>
            <a:pPr marL="514350" lvl="0" indent="-338138">
              <a:lnSpc>
                <a:spcPct val="100000"/>
              </a:lnSpc>
              <a:spcBef>
                <a:spcPts val="1800"/>
              </a:spcBef>
              <a:buClr>
                <a:schemeClr val="accent1">
                  <a:lumMod val="50000"/>
                  <a:lumOff val="50000"/>
                </a:schemeClr>
              </a:buClr>
              <a:buAutoNum type="arabicPeriod"/>
            </a:pPr>
            <a:r>
              <a:rPr lang="es-CO" sz="2400" dirty="0" err="1">
                <a:solidFill>
                  <a:schemeClr val="bg1"/>
                </a:solidFill>
                <a:latin typeface="Arial"/>
                <a:ea typeface="+mn-ea"/>
                <a:cs typeface="+mn-cs"/>
              </a:rPr>
              <a:t>Baixe</a:t>
            </a:r>
            <a:r>
              <a:rPr lang="es-CO" sz="2400" dirty="0">
                <a:solidFill>
                  <a:schemeClr val="bg1"/>
                </a:solidFill>
                <a:latin typeface="Arial"/>
                <a:ea typeface="+mn-ea"/>
                <a:cs typeface="+mn-cs"/>
              </a:rPr>
              <a:t> o APP</a:t>
            </a:r>
          </a:p>
          <a:p>
            <a:pPr marL="514350" lvl="0" indent="-338138">
              <a:lnSpc>
                <a:spcPct val="100000"/>
              </a:lnSpc>
              <a:spcBef>
                <a:spcPts val="1800"/>
              </a:spcBef>
              <a:buClr>
                <a:schemeClr val="accent1">
                  <a:lumMod val="50000"/>
                  <a:lumOff val="50000"/>
                </a:schemeClr>
              </a:buClr>
              <a:buAutoNum type="arabicPeriod"/>
            </a:pPr>
            <a:r>
              <a:rPr lang="es-CO" sz="2400" dirty="0" err="1">
                <a:solidFill>
                  <a:schemeClr val="bg1"/>
                </a:solidFill>
                <a:latin typeface="Arial"/>
                <a:ea typeface="+mn-ea"/>
                <a:cs typeface="+mn-cs"/>
              </a:rPr>
              <a:t>Selecione</a:t>
            </a:r>
            <a:r>
              <a:rPr lang="es-CO" sz="2400" dirty="0">
                <a:solidFill>
                  <a:schemeClr val="bg1"/>
                </a:solidFill>
                <a:latin typeface="Arial"/>
                <a:ea typeface="+mn-ea"/>
                <a:cs typeface="+mn-cs"/>
              </a:rPr>
              <a:t> </a:t>
            </a:r>
            <a:r>
              <a:rPr lang="es-CO" sz="2400" dirty="0">
                <a:solidFill>
                  <a:srgbClr val="FFFF00"/>
                </a:solidFill>
                <a:latin typeface="Arial"/>
                <a:ea typeface="+mn-ea"/>
                <a:cs typeface="+mn-cs"/>
              </a:rPr>
              <a:t>SIGN IN </a:t>
            </a:r>
            <a:r>
              <a:rPr lang="es-CO" sz="2400" dirty="0">
                <a:solidFill>
                  <a:schemeClr val="bg1"/>
                </a:solidFill>
                <a:latin typeface="Arial"/>
                <a:ea typeface="+mn-ea"/>
                <a:cs typeface="+mn-cs"/>
              </a:rPr>
              <a:t>e informe </a:t>
            </a:r>
            <a:r>
              <a:rPr lang="es-CO" sz="2400" dirty="0" err="1">
                <a:solidFill>
                  <a:schemeClr val="bg1"/>
                </a:solidFill>
                <a:latin typeface="Arial"/>
                <a:ea typeface="+mn-ea"/>
                <a:cs typeface="+mn-cs"/>
              </a:rPr>
              <a:t>seu</a:t>
            </a:r>
            <a:r>
              <a:rPr lang="es-CO" sz="2400" dirty="0">
                <a:solidFill>
                  <a:schemeClr val="bg1"/>
                </a:solidFill>
                <a:latin typeface="Arial"/>
                <a:ea typeface="+mn-ea"/>
                <a:cs typeface="+mn-cs"/>
              </a:rPr>
              <a:t> </a:t>
            </a:r>
            <a:r>
              <a:rPr lang="es-CO" sz="2400" dirty="0" err="1">
                <a:solidFill>
                  <a:schemeClr val="bg1"/>
                </a:solidFill>
                <a:latin typeface="Arial"/>
                <a:ea typeface="+mn-ea"/>
                <a:cs typeface="+mn-cs"/>
              </a:rPr>
              <a:t>usuário</a:t>
            </a:r>
            <a:r>
              <a:rPr lang="es-CO" sz="2400" dirty="0">
                <a:solidFill>
                  <a:schemeClr val="bg1"/>
                </a:solidFill>
                <a:latin typeface="Arial"/>
                <a:ea typeface="+mn-ea"/>
                <a:cs typeface="+mn-cs"/>
              </a:rPr>
              <a:t> e </a:t>
            </a:r>
            <a:r>
              <a:rPr lang="es-CO" sz="2400" dirty="0" err="1">
                <a:solidFill>
                  <a:schemeClr val="bg1"/>
                </a:solidFill>
                <a:latin typeface="Arial"/>
                <a:ea typeface="+mn-ea"/>
                <a:cs typeface="+mn-cs"/>
              </a:rPr>
              <a:t>senha</a:t>
            </a:r>
            <a:endParaRPr lang="es-CO" sz="2800" dirty="0">
              <a:solidFill>
                <a:schemeClr val="bg1"/>
              </a:solidFill>
              <a:latin typeface="Arial"/>
              <a:ea typeface="+mn-ea"/>
              <a:cs typeface="+mn-cs"/>
            </a:endParaRPr>
          </a:p>
        </p:txBody>
      </p:sp>
      <p:grpSp>
        <p:nvGrpSpPr>
          <p:cNvPr id="6" name="Group 5">
            <a:extLst>
              <a:ext uri="{FF2B5EF4-FFF2-40B4-BE49-F238E27FC236}">
                <a16:creationId xmlns:a16="http://schemas.microsoft.com/office/drawing/2014/main" id="{1FCEA3F1-93E9-4455-91AF-46444628F47D}"/>
              </a:ext>
            </a:extLst>
          </p:cNvPr>
          <p:cNvGrpSpPr>
            <a:grpSpLocks noChangeAspect="1"/>
          </p:cNvGrpSpPr>
          <p:nvPr/>
        </p:nvGrpSpPr>
        <p:grpSpPr>
          <a:xfrm>
            <a:off x="304800" y="1274166"/>
            <a:ext cx="2991730" cy="4898034"/>
            <a:chOff x="3756742" y="-198796"/>
            <a:chExt cx="4449916" cy="7285363"/>
          </a:xfrm>
          <a:effectLst>
            <a:outerShdw blurRad="76200" dir="18900000" sy="23000" kx="-1200000" algn="bl" rotWithShape="0">
              <a:prstClr val="black">
                <a:alpha val="20000"/>
              </a:prstClr>
            </a:outerShdw>
          </a:effectLst>
        </p:grpSpPr>
        <p:pic>
          <p:nvPicPr>
            <p:cNvPr id="7" name="Picture 14" descr="Iphone White Png &amp; Free Iphone White.png Transparent Images #72821 ...">
              <a:extLst>
                <a:ext uri="{FF2B5EF4-FFF2-40B4-BE49-F238E27FC236}">
                  <a16:creationId xmlns:a16="http://schemas.microsoft.com/office/drawing/2014/main" id="{241CE572-EE88-4CF1-9761-2CBD1BC7DB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465" t="6991" r="30010"/>
            <a:stretch/>
          </p:blipFill>
          <p:spPr bwMode="auto">
            <a:xfrm>
              <a:off x="3756742" y="-198796"/>
              <a:ext cx="4449916" cy="72853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E0AB179-E926-4D88-95B1-8EEB831FE7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399" y="832319"/>
              <a:ext cx="3134300" cy="5193361"/>
            </a:xfrm>
            <a:prstGeom prst="rect">
              <a:avLst/>
            </a:prstGeom>
          </p:spPr>
        </p:pic>
      </p:grpSp>
    </p:spTree>
    <p:extLst>
      <p:ext uri="{BB962C8B-B14F-4D97-AF65-F5344CB8AC3E}">
        <p14:creationId xmlns:p14="http://schemas.microsoft.com/office/powerpoint/2010/main" val="187395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Tutorial Template">
      <a:dk1>
        <a:srgbClr val="000000"/>
      </a:dk1>
      <a:lt1>
        <a:srgbClr val="FFFFFF"/>
      </a:lt1>
      <a:dk2>
        <a:srgbClr val="1F497D"/>
      </a:dk2>
      <a:lt2>
        <a:srgbClr val="EEECE1"/>
      </a:lt2>
      <a:accent1>
        <a:srgbClr val="1F497D"/>
      </a:accent1>
      <a:accent2>
        <a:srgbClr val="1F497D"/>
      </a:accent2>
      <a:accent3>
        <a:srgbClr val="1F497D"/>
      </a:accent3>
      <a:accent4>
        <a:srgbClr val="1F497D"/>
      </a:accent4>
      <a:accent5>
        <a:srgbClr val="1F497D"/>
      </a:accent5>
      <a:accent6>
        <a:srgbClr val="1F497D"/>
      </a:accent6>
      <a:hlink>
        <a:srgbClr val="0000FF"/>
      </a:hlink>
      <a:folHlink>
        <a:srgbClr val="5F006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15368</TotalTime>
  <Words>2000</Words>
  <Application>Microsoft Office PowerPoint</Application>
  <PresentationFormat>Apresentação na tela (4:3)</PresentationFormat>
  <Paragraphs>317</Paragraphs>
  <Slides>56</Slides>
  <Notes>50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56</vt:i4>
      </vt:variant>
    </vt:vector>
  </HeadingPairs>
  <TitlesOfParts>
    <vt:vector size="66" baseType="lpstr">
      <vt:lpstr>Arial</vt:lpstr>
      <vt:lpstr>Arial Narrow</vt:lpstr>
      <vt:lpstr>Calibri</vt:lpstr>
      <vt:lpstr>Calibri Light</vt:lpstr>
      <vt:lpstr>Franklin Gothic Book</vt:lpstr>
      <vt:lpstr>Georgia</vt:lpstr>
      <vt:lpstr>Segoe UI</vt:lpstr>
      <vt:lpstr>Wingdings</vt:lpstr>
      <vt:lpstr>Wingdings 2</vt:lpstr>
      <vt:lpstr>Civic</vt:lpstr>
      <vt:lpstr>Tutorial de Uso</vt:lpstr>
      <vt:lpstr>Tópicos</vt:lpstr>
      <vt:lpstr>Como acessar as  bases de dados da EBSCO</vt:lpstr>
      <vt:lpstr>Como acessar as bases de dados da EBSCO</vt:lpstr>
      <vt:lpstr>Como acessar as bases de dados da EBSCO</vt:lpstr>
      <vt:lpstr>Apresentação do PowerPoint</vt:lpstr>
      <vt:lpstr>Apresentação do PowerPoint</vt:lpstr>
      <vt:lpstr>Apresentação do PowerPoint</vt:lpstr>
      <vt:lpstr>Apresentação do PowerPoint</vt:lpstr>
      <vt:lpstr>Busca Básica</vt:lpstr>
      <vt:lpstr>Busca básica</vt:lpstr>
      <vt:lpstr>Busca básica</vt:lpstr>
      <vt:lpstr>Busca básica</vt:lpstr>
      <vt:lpstr>Busca básica</vt:lpstr>
      <vt:lpstr>Busca básica</vt:lpstr>
      <vt:lpstr>Página de Resultados</vt:lpstr>
      <vt:lpstr>Página de Resultados</vt:lpstr>
      <vt:lpstr>Facetas (ou filtros)</vt:lpstr>
      <vt:lpstr>Facetas (ou filtros)</vt:lpstr>
      <vt:lpstr>Apresentação do PowerPoint</vt:lpstr>
      <vt:lpstr>Apresentação do PowerPoint</vt:lpstr>
      <vt:lpstr>Apresentação do PowerPoint</vt:lpstr>
      <vt:lpstr>Apresentação do PowerPoint</vt:lpstr>
      <vt:lpstr>Apresentação do PowerPoint</vt:lpstr>
      <vt:lpstr>Resultado</vt:lpstr>
      <vt:lpstr>Resultado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Ferramentas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EBSCO Publishing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Points of View Reference Center</dc:title>
  <dc:creator>Dino Persakis</dc:creator>
  <cp:lastModifiedBy>Antonio Ribeiro Butters</cp:lastModifiedBy>
  <cp:revision>556</cp:revision>
  <dcterms:created xsi:type="dcterms:W3CDTF">2006-11-29T14:42:47Z</dcterms:created>
  <dcterms:modified xsi:type="dcterms:W3CDTF">2021-05-11T15:46:02Z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TC012137211033</vt:lpwstr>
  </property>
</Properties>
</file>